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0" r:id="rId2"/>
  </p:sldMasterIdLst>
  <p:notesMasterIdLst>
    <p:notesMasterId r:id="rId51"/>
  </p:notesMasterIdLst>
  <p:sldIdLst>
    <p:sldId id="256" r:id="rId3"/>
    <p:sldId id="257" r:id="rId4"/>
    <p:sldId id="295" r:id="rId5"/>
    <p:sldId id="296" r:id="rId6"/>
    <p:sldId id="262" r:id="rId7"/>
    <p:sldId id="259" r:id="rId8"/>
    <p:sldId id="258" r:id="rId9"/>
    <p:sldId id="297" r:id="rId10"/>
    <p:sldId id="306" r:id="rId11"/>
    <p:sldId id="307" r:id="rId12"/>
    <p:sldId id="260" r:id="rId13"/>
    <p:sldId id="298" r:id="rId14"/>
    <p:sldId id="309" r:id="rId15"/>
    <p:sldId id="310" r:id="rId16"/>
    <p:sldId id="311" r:id="rId17"/>
    <p:sldId id="299" r:id="rId18"/>
    <p:sldId id="300" r:id="rId19"/>
    <p:sldId id="273" r:id="rId20"/>
    <p:sldId id="264" r:id="rId21"/>
    <p:sldId id="266" r:id="rId22"/>
    <p:sldId id="265" r:id="rId23"/>
    <p:sldId id="308" r:id="rId24"/>
    <p:sldId id="281" r:id="rId25"/>
    <p:sldId id="267" r:id="rId26"/>
    <p:sldId id="268" r:id="rId27"/>
    <p:sldId id="269" r:id="rId28"/>
    <p:sldId id="270" r:id="rId29"/>
    <p:sldId id="271" r:id="rId30"/>
    <p:sldId id="274" r:id="rId31"/>
    <p:sldId id="301" r:id="rId32"/>
    <p:sldId id="277" r:id="rId33"/>
    <p:sldId id="275" r:id="rId34"/>
    <p:sldId id="279" r:id="rId35"/>
    <p:sldId id="278" r:id="rId36"/>
    <p:sldId id="283" r:id="rId37"/>
    <p:sldId id="284" r:id="rId38"/>
    <p:sldId id="285" r:id="rId39"/>
    <p:sldId id="286" r:id="rId40"/>
    <p:sldId id="287" r:id="rId41"/>
    <p:sldId id="302" r:id="rId42"/>
    <p:sldId id="291" r:id="rId43"/>
    <p:sldId id="303" r:id="rId44"/>
    <p:sldId id="305" r:id="rId45"/>
    <p:sldId id="304" r:id="rId46"/>
    <p:sldId id="288" r:id="rId47"/>
    <p:sldId id="312" r:id="rId48"/>
    <p:sldId id="313" r:id="rId49"/>
    <p:sldId id="314"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87465" autoAdjust="0"/>
  </p:normalViewPr>
  <p:slideViewPr>
    <p:cSldViewPr snapToGrid="0" snapToObjects="1">
      <p:cViewPr varScale="1">
        <p:scale>
          <a:sx n="128" d="100"/>
          <a:sy n="128" d="100"/>
        </p:scale>
        <p:origin x="-96" y="-712"/>
      </p:cViewPr>
      <p:guideLst>
        <p:guide orient="horz" pos="1620"/>
        <p:guide pos="2880"/>
      </p:guideLst>
    </p:cSldViewPr>
  </p:slideViewPr>
  <p:outlineViewPr>
    <p:cViewPr>
      <p:scale>
        <a:sx n="33" d="100"/>
        <a:sy n="33" d="100"/>
      </p:scale>
      <p:origin x="0" y="3528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4AE176-4A1E-734D-A0A7-35A662A64B42}" type="datetimeFigureOut">
              <a:rPr lang="en-US" smtClean="0"/>
              <a:t>2/24/17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672D6-7298-654A-9F8B-66727FCF0B0B}" type="slidenum">
              <a:rPr lang="en-US" smtClean="0"/>
              <a:t>‹#›</a:t>
            </a:fld>
            <a:endParaRPr lang="en-US" dirty="0"/>
          </a:p>
        </p:txBody>
      </p:sp>
    </p:spTree>
    <p:extLst>
      <p:ext uri="{BB962C8B-B14F-4D97-AF65-F5344CB8AC3E}">
        <p14:creationId xmlns:p14="http://schemas.microsoft.com/office/powerpoint/2010/main" val="2565616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2</a:t>
            </a:fld>
            <a:endParaRPr lang="en-US" dirty="0"/>
          </a:p>
        </p:txBody>
      </p:sp>
    </p:spTree>
    <p:extLst>
      <p:ext uri="{BB962C8B-B14F-4D97-AF65-F5344CB8AC3E}">
        <p14:creationId xmlns:p14="http://schemas.microsoft.com/office/powerpoint/2010/main" val="264087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5</a:t>
            </a:fld>
            <a:endParaRPr lang="en-US" dirty="0"/>
          </a:p>
        </p:txBody>
      </p:sp>
    </p:spTree>
    <p:extLst>
      <p:ext uri="{BB962C8B-B14F-4D97-AF65-F5344CB8AC3E}">
        <p14:creationId xmlns:p14="http://schemas.microsoft.com/office/powerpoint/2010/main" val="273347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14</a:t>
            </a:fld>
            <a:endParaRPr lang="en-US" dirty="0"/>
          </a:p>
        </p:txBody>
      </p:sp>
    </p:spTree>
    <p:extLst>
      <p:ext uri="{BB962C8B-B14F-4D97-AF65-F5344CB8AC3E}">
        <p14:creationId xmlns:p14="http://schemas.microsoft.com/office/powerpoint/2010/main" val="371059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b="1" dirty="0" smtClean="0"/>
              <a:t>AP’s</a:t>
            </a:r>
            <a:r>
              <a:rPr lang="en-US" dirty="0" smtClean="0"/>
              <a:t> are in the 5.9 GHz band and have 120° sector antennas on them.  Other hams in range have the Client radio pointed on it.  Multiple people can send and receive data on this at the same time.</a:t>
            </a:r>
          </a:p>
          <a:p>
            <a:pPr lvl="2"/>
            <a:endParaRPr lang="en-US" dirty="0" smtClean="0"/>
          </a:p>
          <a:p>
            <a:pPr lvl="2"/>
            <a:r>
              <a:rPr lang="en-US" dirty="0" smtClean="0"/>
              <a:t>Access sites need a way to get data off the site and to the internet, so there is one or preferably more, back bone links from the site to other sites.  These are high bandwidth 9 cm band data radios (130 mbit/s+).  With more than one radio we can have automatic failover between these links in the event one fails or must be removed for repair.</a:t>
            </a:r>
          </a:p>
          <a:p>
            <a:pPr lvl="2"/>
            <a:endParaRPr lang="en-US" dirty="0" smtClean="0"/>
          </a:p>
          <a:p>
            <a:pPr lvl="2"/>
            <a:r>
              <a:rPr lang="en-US" dirty="0" smtClean="0"/>
              <a:t>All radios (AP’s and backbone) are connected to a </a:t>
            </a:r>
            <a:r>
              <a:rPr lang="en-US" b="1" dirty="0" smtClean="0"/>
              <a:t>router</a:t>
            </a:r>
            <a:r>
              <a:rPr lang="en-US" dirty="0" smtClean="0"/>
              <a:t>.  This router has a view of the entire network and knows how to get packets where they need to go.   In the event a path fails this is the device that figures out a new path to push the packets out over.</a:t>
            </a:r>
          </a:p>
          <a:p>
            <a:pPr lvl="2"/>
            <a:endParaRPr lang="en-US" dirty="0" smtClean="0"/>
          </a:p>
          <a:p>
            <a:pPr lvl="2"/>
            <a:r>
              <a:rPr lang="en-US" dirty="0" smtClean="0"/>
              <a:t>An access site is ideally co-located with a conventional/digital repeater for linking voice over the network</a:t>
            </a:r>
          </a:p>
          <a:p>
            <a:pPr lvl="2"/>
            <a:endParaRPr lang="en-US" dirty="0" smtClean="0"/>
          </a:p>
          <a:p>
            <a:pPr lvl="2"/>
            <a:r>
              <a:rPr lang="en-US" dirty="0" smtClean="0"/>
              <a:t>As with any site this should be on generator or emergency back up power.</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16</a:t>
            </a:fld>
            <a:endParaRPr lang="en-US" dirty="0"/>
          </a:p>
        </p:txBody>
      </p:sp>
    </p:spTree>
    <p:extLst>
      <p:ext uri="{BB962C8B-B14F-4D97-AF65-F5344CB8AC3E}">
        <p14:creationId xmlns:p14="http://schemas.microsoft.com/office/powerpoint/2010/main" val="263302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b="1" dirty="0" smtClean="0"/>
              <a:t>AP’s</a:t>
            </a:r>
            <a:r>
              <a:rPr lang="en-US" dirty="0" smtClean="0"/>
              <a:t> are in the 5.9 GHz band and have 120° sector antennas on them.  Other hams in range have the Client radio pointed on it.  Multiple people can send and receive data on this at the same time.</a:t>
            </a:r>
          </a:p>
          <a:p>
            <a:pPr lvl="2"/>
            <a:endParaRPr lang="en-US" dirty="0" smtClean="0"/>
          </a:p>
          <a:p>
            <a:pPr lvl="2"/>
            <a:r>
              <a:rPr lang="en-US" dirty="0" smtClean="0"/>
              <a:t>Access sites need a way to get data off the site and to the internet, so there is one or preferably more, back bone links from the site to other sites.  These are high bandwidth 9 cm band data radios (130 mbit/s+).  With more than one radio we can have automatic failover between these links in the event one fails or must be removed for repair.</a:t>
            </a:r>
          </a:p>
          <a:p>
            <a:pPr lvl="2"/>
            <a:endParaRPr lang="en-US" dirty="0" smtClean="0"/>
          </a:p>
          <a:p>
            <a:pPr lvl="2"/>
            <a:r>
              <a:rPr lang="en-US" dirty="0" smtClean="0"/>
              <a:t>All radios (AP’s and backbone) are connected to a </a:t>
            </a:r>
            <a:r>
              <a:rPr lang="en-US" b="1" dirty="0" smtClean="0"/>
              <a:t>router</a:t>
            </a:r>
            <a:r>
              <a:rPr lang="en-US" dirty="0" smtClean="0"/>
              <a:t>.  This router has a view of the entire network and knows how to get packets where they need to go.   In the event a path fails this is the device that figures out a new path to push the packets out over.</a:t>
            </a:r>
          </a:p>
          <a:p>
            <a:pPr lvl="2"/>
            <a:endParaRPr lang="en-US" dirty="0" smtClean="0"/>
          </a:p>
          <a:p>
            <a:pPr lvl="2"/>
            <a:r>
              <a:rPr lang="en-US" dirty="0" smtClean="0"/>
              <a:t>An access site is ideally co-located with a conventional/digital repeater for linking voice over the network</a:t>
            </a:r>
          </a:p>
          <a:p>
            <a:pPr lvl="2"/>
            <a:endParaRPr lang="en-US" dirty="0" smtClean="0"/>
          </a:p>
          <a:p>
            <a:pPr lvl="2"/>
            <a:r>
              <a:rPr lang="en-US" dirty="0" smtClean="0"/>
              <a:t>As with any site this should be on generator or emergency back up power.</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17</a:t>
            </a:fld>
            <a:endParaRPr lang="en-US" dirty="0"/>
          </a:p>
        </p:txBody>
      </p:sp>
    </p:spTree>
    <p:extLst>
      <p:ext uri="{BB962C8B-B14F-4D97-AF65-F5344CB8AC3E}">
        <p14:creationId xmlns:p14="http://schemas.microsoft.com/office/powerpoint/2010/main" val="263302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QAM – Quadrature Amplitude Modulation level AKA MCS index – the type of signaling used  Higher modulations pack more data in a given bandwidth.  The amount of signal required also goes when you increases this.</a:t>
            </a:r>
          </a:p>
          <a:p>
            <a:pPr lvl="2"/>
            <a:endParaRPr lang="en-US" dirty="0" smtClean="0"/>
          </a:p>
          <a:p>
            <a:pPr lvl="2"/>
            <a:r>
              <a:rPr lang="en-US" dirty="0" smtClean="0"/>
              <a:t>Channel size – Bigger channels with higher mod level means more throughput, but you run out of spectrum for 40 MHz channels fast!  Reducing channel size will reduce throughput but lower the signal required.</a:t>
            </a:r>
          </a:p>
          <a:p>
            <a:pPr lvl="2"/>
            <a:endParaRPr lang="en-US" dirty="0" smtClean="0"/>
          </a:p>
          <a:p>
            <a:pPr lvl="2"/>
            <a:r>
              <a:rPr lang="en-US" dirty="0" smtClean="0"/>
              <a:t>Airtime – The amount of time the radio spends transmitting.  TDD radio TX and RX on the same channel.  They can’t TX at the same time and this TX/RX turn around takes time (30-40 ns).  Higher data rates move more data in a given TX/RX cycle and increase throughput.</a:t>
            </a:r>
          </a:p>
          <a:p>
            <a:pPr lvl="2"/>
            <a:endParaRPr lang="en-US" dirty="0" smtClean="0"/>
          </a:p>
          <a:p>
            <a:pPr lvl="2"/>
            <a:r>
              <a:rPr lang="en-US" dirty="0" smtClean="0"/>
              <a:t>Network Protocol – Both MikroTik and UBNT have their own Over the Air (OTA) protocols which enable greater performance than standard Wi-Fi.  They are not compatible with each other…</a:t>
            </a:r>
          </a:p>
          <a:p>
            <a:pPr lvl="2"/>
            <a:endParaRPr lang="en-US" dirty="0" smtClean="0"/>
          </a:p>
          <a:p>
            <a:pPr lvl="2"/>
            <a:r>
              <a:rPr lang="en-US" dirty="0" smtClean="0"/>
              <a:t>Distance – Long distance links can affect performance as bits of data are literally in the air.  This is more of an issue on an AP serving many clients than a PtP link.</a:t>
            </a:r>
          </a:p>
          <a:p>
            <a:pPr lvl="2"/>
            <a:endParaRPr lang="en-US" dirty="0" smtClean="0"/>
          </a:p>
          <a:p>
            <a:pPr lvl="2"/>
            <a:r>
              <a:rPr lang="en-US" dirty="0" smtClean="0"/>
              <a:t>MiMo – Multiple input Multiple output.  This actually transmits H&amp;V pol at the same time on the same channel.  It takes advantage of the resulting interference and delays to encode much more data in the same channel. </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28</a:t>
            </a:fld>
            <a:endParaRPr lang="en-US" dirty="0"/>
          </a:p>
        </p:txBody>
      </p:sp>
    </p:spTree>
    <p:extLst>
      <p:ext uri="{BB962C8B-B14F-4D97-AF65-F5344CB8AC3E}">
        <p14:creationId xmlns:p14="http://schemas.microsoft.com/office/powerpoint/2010/main" val="81587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Routers know what the entire network looks like at any given time.</a:t>
            </a:r>
          </a:p>
          <a:p>
            <a:pPr lvl="1"/>
            <a:r>
              <a:rPr lang="en-US" dirty="0" smtClean="0"/>
              <a:t>They know this through the use of Routing Protocols.</a:t>
            </a:r>
          </a:p>
          <a:p>
            <a:pPr lvl="2"/>
            <a:r>
              <a:rPr lang="en-US" dirty="0" smtClean="0"/>
              <a:t>Simply a mathematical model of the network.  </a:t>
            </a:r>
          </a:p>
          <a:p>
            <a:pPr lvl="2"/>
            <a:r>
              <a:rPr lang="en-US" dirty="0" smtClean="0"/>
              <a:t>There are many protocols, but OSPF is the most popular  </a:t>
            </a:r>
          </a:p>
          <a:p>
            <a:pPr lvl="2"/>
            <a:r>
              <a:rPr lang="en-US" dirty="0" smtClean="0"/>
              <a:t>BGP is used to interconnect networks to the internet</a:t>
            </a:r>
          </a:p>
          <a:p>
            <a:pPr lvl="1"/>
            <a:r>
              <a:rPr lang="en-US" dirty="0" smtClean="0"/>
              <a:t>These are what provide the resiliency to our network.</a:t>
            </a:r>
          </a:p>
          <a:p>
            <a:pPr lvl="2"/>
            <a:r>
              <a:rPr lang="en-US" dirty="0" smtClean="0"/>
              <a:t>If a link dies in the back bone, they will “route” around it.  Users would never know!</a:t>
            </a:r>
          </a:p>
          <a:p>
            <a:pPr lvl="1"/>
            <a:r>
              <a:rPr lang="en-US" dirty="0" smtClean="0"/>
              <a:t>Many different types, major manufacturers include</a:t>
            </a:r>
          </a:p>
          <a:p>
            <a:pPr lvl="2"/>
            <a:r>
              <a:rPr lang="en-US" dirty="0" smtClean="0"/>
              <a:t>Alcatel-Lucent, Cisco, Juniper, Brocade.  </a:t>
            </a:r>
          </a:p>
          <a:p>
            <a:pPr lvl="2"/>
            <a:r>
              <a:rPr lang="en-US" dirty="0" smtClean="0"/>
              <a:t>PC’s running Linux can route packets.  MikroTik is a cheap rugged version of this.  Software routers have their limits though.</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29</a:t>
            </a:fld>
            <a:endParaRPr lang="en-US" dirty="0"/>
          </a:p>
        </p:txBody>
      </p:sp>
    </p:spTree>
    <p:extLst>
      <p:ext uri="{BB962C8B-B14F-4D97-AF65-F5344CB8AC3E}">
        <p14:creationId xmlns:p14="http://schemas.microsoft.com/office/powerpoint/2010/main" val="410393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Backup Power</a:t>
            </a:r>
            <a:r>
              <a:rPr lang="en-US" baseline="0" dirty="0" smtClean="0"/>
              <a:t> </a:t>
            </a:r>
          </a:p>
          <a:p>
            <a:pPr lvl="2"/>
            <a:r>
              <a:rPr lang="en-US" baseline="0" dirty="0" smtClean="0"/>
              <a:t>	</a:t>
            </a:r>
            <a:r>
              <a:rPr lang="en-US" dirty="0" smtClean="0"/>
              <a:t>All tall buildings have backup generators for elevators, at most a UPS would be needed for a few minutes </a:t>
            </a:r>
          </a:p>
          <a:p>
            <a:pPr lvl="2"/>
            <a:r>
              <a:rPr lang="en-US" dirty="0" smtClean="0"/>
              <a:t>	A good ground must be available</a:t>
            </a:r>
          </a:p>
          <a:p>
            <a:pPr lvl="2"/>
            <a:endParaRPr lang="en-US" dirty="0" smtClean="0"/>
          </a:p>
          <a:p>
            <a:pPr lvl="2"/>
            <a:endParaRPr lang="en-US" dirty="0" smtClean="0"/>
          </a:p>
          <a:p>
            <a:pPr lvl="2"/>
            <a:endParaRPr lang="en-US" dirty="0" smtClean="0"/>
          </a:p>
          <a:p>
            <a:pPr lvl="2"/>
            <a:r>
              <a:rPr lang="en-US" dirty="0" smtClean="0"/>
              <a:t>Multiple antennas</a:t>
            </a:r>
          </a:p>
          <a:p>
            <a:pPr lvl="2"/>
            <a:r>
              <a:rPr lang="en-US" dirty="0" smtClean="0"/>
              <a:t>	Backhaul, sector, and others</a:t>
            </a:r>
          </a:p>
          <a:p>
            <a:pPr lvl="2"/>
            <a:r>
              <a:rPr lang="en-US" dirty="0" smtClean="0"/>
              <a:t>	Ideal to colo repeaters at some of these sites too.</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32</a:t>
            </a:fld>
            <a:endParaRPr lang="en-US" dirty="0"/>
          </a:p>
        </p:txBody>
      </p:sp>
    </p:spTree>
    <p:extLst>
      <p:ext uri="{BB962C8B-B14F-4D97-AF65-F5344CB8AC3E}">
        <p14:creationId xmlns:p14="http://schemas.microsoft.com/office/powerpoint/2010/main" val="350259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Limited scope</a:t>
            </a:r>
          </a:p>
          <a:p>
            <a:pPr lvl="2"/>
            <a:r>
              <a:rPr lang="en-US" dirty="0" smtClean="0"/>
              <a:t>Build and operate a wireless network supporting public service.  No intention to be trained in FEMA type classes</a:t>
            </a:r>
          </a:p>
          <a:p>
            <a:endParaRPr lang="en-US" dirty="0"/>
          </a:p>
        </p:txBody>
      </p:sp>
      <p:sp>
        <p:nvSpPr>
          <p:cNvPr id="4" name="Slide Number Placeholder 3"/>
          <p:cNvSpPr>
            <a:spLocks noGrp="1"/>
          </p:cNvSpPr>
          <p:nvPr>
            <p:ph type="sldNum" sz="quarter" idx="10"/>
          </p:nvPr>
        </p:nvSpPr>
        <p:spPr/>
        <p:txBody>
          <a:bodyPr/>
          <a:lstStyle/>
          <a:p>
            <a:fld id="{9A6672D6-7298-654A-9F8B-66727FCF0B0B}" type="slidenum">
              <a:rPr lang="en-US" smtClean="0"/>
              <a:t>33</a:t>
            </a:fld>
            <a:endParaRPr lang="en-US" dirty="0"/>
          </a:p>
        </p:txBody>
      </p:sp>
    </p:spTree>
    <p:extLst>
      <p:ext uri="{BB962C8B-B14F-4D97-AF65-F5344CB8AC3E}">
        <p14:creationId xmlns:p14="http://schemas.microsoft.com/office/powerpoint/2010/main" val="382942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http://creativecommons.org/licenses/by-sa/4.0/" TargetMode="External"/><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AND SEGU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8750" y="3177779"/>
            <a:ext cx="8727587" cy="885825"/>
          </a:xfrm>
        </p:spPr>
        <p:txBody>
          <a:bodyPr anchor="b"/>
          <a:lstStyle>
            <a:lvl1pP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95385" y="4095750"/>
            <a:ext cx="8695837" cy="463154"/>
          </a:xfrm>
        </p:spPr>
        <p:txBody>
          <a:bodyPr/>
          <a:lstStyle>
            <a:lvl1pPr marL="0" indent="0">
              <a:buFont typeface="Arial" pitchFamily="34" charset="0"/>
              <a:buNone/>
              <a:defRPr>
                <a:solidFill>
                  <a:srgbClr val="7F7F7F"/>
                </a:solidFill>
              </a:defRPr>
            </a:lvl1pPr>
          </a:lstStyle>
          <a:p>
            <a:r>
              <a:rPr lang="en-US" smtClean="0"/>
              <a:t>Click to edit Master subtitle style</a:t>
            </a:r>
            <a:endParaRPr lang="en-US"/>
          </a:p>
        </p:txBody>
      </p:sp>
      <p:cxnSp>
        <p:nvCxnSpPr>
          <p:cNvPr id="4101" name="Straight Connector 5"/>
          <p:cNvCxnSpPr>
            <a:cxnSpLocks noChangeShapeType="1"/>
          </p:cNvCxnSpPr>
          <p:nvPr/>
        </p:nvCxnSpPr>
        <p:spPr bwMode="auto">
          <a:xfrm flipH="1">
            <a:off x="229577" y="4795838"/>
            <a:ext cx="8661645" cy="0"/>
          </a:xfrm>
          <a:prstGeom prst="line">
            <a:avLst/>
          </a:prstGeom>
          <a:noFill/>
          <a:ln w="34925" cap="rnd" algn="ctr">
            <a:solidFill>
              <a:schemeClr val="tx1"/>
            </a:solidFill>
            <a:prstDash val="sysDot"/>
            <a:round/>
            <a:headEnd/>
            <a:tailEnd/>
          </a:ln>
        </p:spPr>
      </p:cxnSp>
      <p:grpSp>
        <p:nvGrpSpPr>
          <p:cNvPr id="5" name="Group 4"/>
          <p:cNvGrpSpPr/>
          <p:nvPr userDrawn="1"/>
        </p:nvGrpSpPr>
        <p:grpSpPr>
          <a:xfrm>
            <a:off x="262462" y="4895054"/>
            <a:ext cx="1117677" cy="215444"/>
            <a:chOff x="262462" y="4835785"/>
            <a:chExt cx="1117677" cy="215444"/>
          </a:xfrm>
        </p:grpSpPr>
        <p:sp>
          <p:nvSpPr>
            <p:cNvPr id="6" name="TextBox 5"/>
            <p:cNvSpPr txBox="1"/>
            <p:nvPr userDrawn="1"/>
          </p:nvSpPr>
          <p:spPr>
            <a:xfrm>
              <a:off x="262462" y="4835785"/>
              <a:ext cx="585817" cy="215444"/>
            </a:xfrm>
            <a:prstGeom prst="rect">
              <a:avLst/>
            </a:prstGeom>
            <a:noFill/>
          </p:spPr>
          <p:txBody>
            <a:bodyPr wrap="none" rtlCol="0">
              <a:spAutoFit/>
            </a:bodyPr>
            <a:lstStyle/>
            <a:p>
              <a:r>
                <a:rPr lang="en-US" sz="800" dirty="0" smtClean="0"/>
                <a:t>© W9CR </a:t>
              </a:r>
              <a:endParaRPr lang="en-US" sz="800" dirty="0"/>
            </a:p>
          </p:txBody>
        </p:sp>
        <p:pic>
          <p:nvPicPr>
            <p:cNvPr id="7" name="Picture 6">
              <a:hlinkClick r:id="rId2"/>
            </p:cNvPr>
            <p:cNvPicPr>
              <a:picLocks noChangeAspect="1"/>
            </p:cNvPicPr>
            <p:nvPr userDrawn="1"/>
          </p:nvPicPr>
          <p:blipFill>
            <a:blip r:embed="rId3"/>
            <a:stretch>
              <a:fillRect/>
            </a:stretch>
          </p:blipFill>
          <p:spPr>
            <a:xfrm>
              <a:off x="848279" y="4848259"/>
              <a:ext cx="531860" cy="187360"/>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kia White 1">
    <p:spTree>
      <p:nvGrpSpPr>
        <p:cNvPr id="1" name=""/>
        <p:cNvGrpSpPr/>
        <p:nvPr/>
      </p:nvGrpSpPr>
      <p:grpSpPr>
        <a:xfrm>
          <a:off x="0" y="0"/>
          <a:ext cx="0" cy="0"/>
          <a:chOff x="0" y="0"/>
          <a:chExt cx="0" cy="0"/>
        </a:xfrm>
      </p:grpSpPr>
      <p:sp>
        <p:nvSpPr>
          <p:cNvPr id="8" name="Text Placeholder 10"/>
          <p:cNvSpPr>
            <a:spLocks noGrp="1"/>
          </p:cNvSpPr>
          <p:nvPr>
            <p:ph type="body" sz="quarter" idx="16"/>
          </p:nvPr>
        </p:nvSpPr>
        <p:spPr>
          <a:xfrm>
            <a:off x="417598" y="1080000"/>
            <a:ext cx="83088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6"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0"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1"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2054745136"/>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okia White 1">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418118" y="1080000"/>
            <a:ext cx="8308800" cy="3560400"/>
          </a:xfrm>
          <a:prstGeom prst="rect">
            <a:avLst/>
          </a:prstGeom>
        </p:spPr>
        <p:txBody>
          <a:bodyPr lIns="0" tIns="0" rIns="0" bIns="0"/>
          <a:lstStyle>
            <a:lvl1pPr algn="l">
              <a:defRPr sz="1600">
                <a:solidFill>
                  <a:schemeClr val="tx2"/>
                </a:solidFill>
              </a:defRPr>
            </a:lvl1pPr>
            <a:lvl2pPr marL="460800" algn="l">
              <a:defRPr sz="1400">
                <a:solidFill>
                  <a:schemeClr val="tx2"/>
                </a:solidFill>
              </a:defRPr>
            </a:lvl2pPr>
            <a:lvl3pPr marL="691200" indent="-230400" algn="l">
              <a:defRPr sz="1200">
                <a:solidFill>
                  <a:schemeClr val="tx2"/>
                </a:solidFill>
              </a:defRPr>
            </a:lvl3pPr>
            <a:lvl4pPr marL="921600" algn="l">
              <a:defRPr sz="1000">
                <a:solidFill>
                  <a:schemeClr val="tx2"/>
                </a:solidFill>
              </a:defRPr>
            </a:lvl4pPr>
            <a:lvl5pPr marL="1152000" algn="l">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GB" dirty="0" smtClean="0">
                <a:solidFill>
                  <a:srgbClr val="001135"/>
                </a:solidFill>
                <a:latin typeface="Nokia Pure Text Light"/>
                <a:cs typeface="Arial" panose="020B0604020202020204" pitchFamily="34" charset="0"/>
              </a:rPr>
              <a:t>&lt;Change information classification in footer&gt;</a:t>
            </a:r>
          </a:p>
        </p:txBody>
      </p:sp>
      <p:sp>
        <p:nvSpPr>
          <p:cNvPr id="9"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0"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165482870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kia White 2">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40104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noProof="0" smtClean="0"/>
              <a:t>Click to edit Master text styles</a:t>
            </a:r>
          </a:p>
        </p:txBody>
      </p:sp>
      <p:sp>
        <p:nvSpPr>
          <p:cNvPr id="14" name="Text Placeholder 10"/>
          <p:cNvSpPr>
            <a:spLocks noGrp="1"/>
          </p:cNvSpPr>
          <p:nvPr>
            <p:ph type="body" sz="quarter" idx="17"/>
          </p:nvPr>
        </p:nvSpPr>
        <p:spPr>
          <a:xfrm>
            <a:off x="4716000" y="1080000"/>
            <a:ext cx="4010400" cy="3560400"/>
          </a:xfrm>
          <a:prstGeom prst="rect">
            <a:avLst/>
          </a:prstGeom>
        </p:spPr>
        <p:txBody>
          <a:bodyPr lIns="0" tIns="0" rIns="0" bIns="0"/>
          <a:lstStyle>
            <a:lvl1pPr marL="0" indent="0">
              <a:spcAft>
                <a:spcPts val="600"/>
              </a:spcAft>
              <a:buNone/>
              <a:defRPr sz="1400" baseline="0">
                <a:solidFill>
                  <a:schemeClr val="tx2"/>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noProof="0" smtClean="0"/>
              <a:t>Click to edit Master text styles</a:t>
            </a:r>
          </a:p>
        </p:txBody>
      </p:sp>
      <p:sp>
        <p:nvSpPr>
          <p:cNvPr id="7"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0"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1"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134129222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okia White 2">
    <p:spTree>
      <p:nvGrpSpPr>
        <p:cNvPr id="1" name=""/>
        <p:cNvGrpSpPr/>
        <p:nvPr/>
      </p:nvGrpSpPr>
      <p:grpSpPr>
        <a:xfrm>
          <a:off x="0" y="0"/>
          <a:ext cx="0" cy="0"/>
          <a:chOff x="0" y="0"/>
          <a:chExt cx="0" cy="0"/>
        </a:xfrm>
      </p:grpSpPr>
      <p:sp>
        <p:nvSpPr>
          <p:cNvPr id="8" name="Content Placeholder 2"/>
          <p:cNvSpPr>
            <a:spLocks noGrp="1"/>
          </p:cNvSpPr>
          <p:nvPr>
            <p:ph sz="quarter" idx="15"/>
          </p:nvPr>
        </p:nvSpPr>
        <p:spPr>
          <a:xfrm>
            <a:off x="418119" y="1080000"/>
            <a:ext cx="4010400" cy="3560400"/>
          </a:xfrm>
          <a:prstGeom prst="rect">
            <a:avLst/>
          </a:prstGeom>
        </p:spPr>
        <p:txBody>
          <a:bodyPr lIns="0" tIns="0" rIns="0" bIns="0"/>
          <a:lstStyle>
            <a:lvl1pPr>
              <a:defRPr sz="1600">
                <a:solidFill>
                  <a:schemeClr val="tx2"/>
                </a:solidFill>
              </a:defRPr>
            </a:lvl1pPr>
            <a:lvl2pPr marL="460800">
              <a:defRPr sz="1400">
                <a:solidFill>
                  <a:schemeClr val="tx2"/>
                </a:solidFill>
              </a:defRPr>
            </a:lvl2pPr>
            <a:lvl3pPr marL="691200" indent="-230400">
              <a:defRPr sz="1200">
                <a:solidFill>
                  <a:schemeClr val="tx2"/>
                </a:solidFill>
              </a:defRPr>
            </a:lvl3pPr>
            <a:lvl4pPr marL="921600">
              <a:defRPr sz="1000">
                <a:solidFill>
                  <a:schemeClr val="tx2"/>
                </a:solidFill>
              </a:defRPr>
            </a:lvl4pPr>
            <a:lvl5pPr marL="1152000">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Content Placeholder 2"/>
          <p:cNvSpPr>
            <a:spLocks noGrp="1"/>
          </p:cNvSpPr>
          <p:nvPr>
            <p:ph sz="quarter" idx="19"/>
          </p:nvPr>
        </p:nvSpPr>
        <p:spPr>
          <a:xfrm>
            <a:off x="4716000" y="1080000"/>
            <a:ext cx="4010400" cy="3560400"/>
          </a:xfrm>
          <a:prstGeom prst="rect">
            <a:avLst/>
          </a:prstGeom>
        </p:spPr>
        <p:txBody>
          <a:bodyPr lIns="0" tIns="0" rIns="0" bIns="0"/>
          <a:lstStyle>
            <a:lvl1pPr>
              <a:defRPr sz="1600">
                <a:solidFill>
                  <a:schemeClr val="tx2"/>
                </a:solidFill>
              </a:defRPr>
            </a:lvl1pPr>
            <a:lvl2pPr marL="460800">
              <a:defRPr sz="1400"/>
            </a:lvl2pPr>
            <a:lvl3pPr marL="691200" indent="-230400">
              <a:defRPr sz="1200"/>
            </a:lvl3pPr>
            <a:lvl4pPr marL="921600">
              <a:defRPr sz="1000"/>
            </a:lvl4pPr>
            <a:lvl5pPr marL="1152000">
              <a:defRPr sz="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2"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3"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353774527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kia White 3">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25920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noProof="0" smtClean="0"/>
              <a:t>Click to edit Master text styles</a:t>
            </a:r>
          </a:p>
        </p:txBody>
      </p:sp>
      <p:sp>
        <p:nvSpPr>
          <p:cNvPr id="14" name="Text Placeholder 10"/>
          <p:cNvSpPr>
            <a:spLocks noGrp="1"/>
          </p:cNvSpPr>
          <p:nvPr>
            <p:ph type="body" sz="quarter" idx="17"/>
          </p:nvPr>
        </p:nvSpPr>
        <p:spPr>
          <a:xfrm>
            <a:off x="6120000" y="1080000"/>
            <a:ext cx="2592000" cy="3560400"/>
          </a:xfrm>
          <a:prstGeom prst="rect">
            <a:avLst/>
          </a:prstGeom>
        </p:spPr>
        <p:txBody>
          <a:bodyPr lIns="0" tIns="0" rIns="0" bIns="0"/>
          <a:lstStyle>
            <a:lvl1pPr marL="0" indent="0">
              <a:spcAft>
                <a:spcPts val="600"/>
              </a:spcAft>
              <a:buNone/>
              <a:defRPr sz="1400" baseline="0">
                <a:solidFill>
                  <a:schemeClr val="tx2"/>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noProof="0" smtClean="0"/>
              <a:t>Click to edit Master text styles</a:t>
            </a:r>
          </a:p>
        </p:txBody>
      </p:sp>
      <p:sp>
        <p:nvSpPr>
          <p:cNvPr id="8" name="Text Placeholder 10"/>
          <p:cNvSpPr>
            <a:spLocks noGrp="1"/>
          </p:cNvSpPr>
          <p:nvPr>
            <p:ph type="body" sz="quarter" idx="19"/>
          </p:nvPr>
        </p:nvSpPr>
        <p:spPr>
          <a:xfrm>
            <a:off x="3261600" y="1080000"/>
            <a:ext cx="25920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noProof="0" smtClean="0"/>
              <a:t>Click to edit Master text styles</a:t>
            </a:r>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3"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5"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341953768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okia White 3">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418119" y="1080000"/>
            <a:ext cx="2592000" cy="3560400"/>
          </a:xfrm>
          <a:prstGeom prst="rect">
            <a:avLst/>
          </a:prstGeom>
        </p:spPr>
        <p:txBody>
          <a:bodyPr lIns="0" tIns="0" rIns="0" bIns="0"/>
          <a:lstStyle>
            <a:lvl1pPr>
              <a:defRPr sz="1600">
                <a:solidFill>
                  <a:schemeClr val="tx2"/>
                </a:solidFill>
              </a:defRPr>
            </a:lvl1pPr>
            <a:lvl2pPr marL="460800">
              <a:defRPr sz="1400"/>
            </a:lvl2pPr>
            <a:lvl3pPr marL="691200" indent="-230400">
              <a:defRPr sz="1200"/>
            </a:lvl3pPr>
            <a:lvl4pPr marL="921600">
              <a:defRPr sz="1000"/>
            </a:lvl4pPr>
            <a:lvl5pPr marL="1152000">
              <a:defRPr sz="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Content Placeholder 2"/>
          <p:cNvSpPr>
            <a:spLocks noGrp="1"/>
          </p:cNvSpPr>
          <p:nvPr>
            <p:ph sz="quarter" idx="19"/>
          </p:nvPr>
        </p:nvSpPr>
        <p:spPr>
          <a:xfrm>
            <a:off x="3261600" y="1080000"/>
            <a:ext cx="2592000" cy="3560400"/>
          </a:xfrm>
          <a:prstGeom prst="rect">
            <a:avLst/>
          </a:prstGeom>
        </p:spPr>
        <p:txBody>
          <a:bodyPr lIns="0" tIns="0" rIns="0" bIns="0"/>
          <a:lstStyle>
            <a:lvl1pPr>
              <a:defRPr sz="1600">
                <a:solidFill>
                  <a:schemeClr val="tx2"/>
                </a:solidFill>
              </a:defRPr>
            </a:lvl1pPr>
            <a:lvl2pPr marL="460800">
              <a:defRPr sz="1400"/>
            </a:lvl2pPr>
            <a:lvl3pPr marL="691200" indent="-230400">
              <a:defRPr sz="1200"/>
            </a:lvl3pPr>
            <a:lvl4pPr marL="921600">
              <a:defRPr sz="1000"/>
            </a:lvl4pPr>
            <a:lvl5pPr marL="1152000">
              <a:defRPr sz="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2"/>
          <p:cNvSpPr>
            <a:spLocks noGrp="1"/>
          </p:cNvSpPr>
          <p:nvPr>
            <p:ph sz="quarter" idx="20"/>
          </p:nvPr>
        </p:nvSpPr>
        <p:spPr>
          <a:xfrm>
            <a:off x="6120000" y="1080000"/>
            <a:ext cx="2592000" cy="3560400"/>
          </a:xfrm>
          <a:prstGeom prst="rect">
            <a:avLst/>
          </a:prstGeom>
        </p:spPr>
        <p:txBody>
          <a:bodyPr lIns="0" tIns="0" rIns="0" bIns="0"/>
          <a:lstStyle>
            <a:lvl1pPr>
              <a:defRPr sz="1600">
                <a:solidFill>
                  <a:schemeClr val="tx2"/>
                </a:solidFill>
              </a:defRPr>
            </a:lvl1pPr>
            <a:lvl2pPr marL="460800">
              <a:defRPr sz="1400"/>
            </a:lvl2pPr>
            <a:lvl3pPr marL="691200" indent="-230400">
              <a:defRPr sz="1200"/>
            </a:lvl3pPr>
            <a:lvl4pPr marL="921600">
              <a:defRPr sz="1000"/>
            </a:lvl4pPr>
            <a:lvl5pPr marL="1152000">
              <a:defRPr sz="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2"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5"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823428669"/>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kia White 4">
    <p:spTree>
      <p:nvGrpSpPr>
        <p:cNvPr id="1" name=""/>
        <p:cNvGrpSpPr/>
        <p:nvPr/>
      </p:nvGrpSpPr>
      <p:grpSpPr>
        <a:xfrm>
          <a:off x="0" y="0"/>
          <a:ext cx="0" cy="0"/>
          <a:chOff x="0" y="0"/>
          <a:chExt cx="0" cy="0"/>
        </a:xfrm>
      </p:grpSpPr>
      <p:sp>
        <p:nvSpPr>
          <p:cNvPr id="12" name="Text Placeholder 10"/>
          <p:cNvSpPr>
            <a:spLocks noGrp="1"/>
          </p:cNvSpPr>
          <p:nvPr>
            <p:ph type="body" sz="quarter" idx="16"/>
          </p:nvPr>
        </p:nvSpPr>
        <p:spPr>
          <a:xfrm>
            <a:off x="417600" y="1080000"/>
            <a:ext cx="18936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7"/>
          </p:nvPr>
        </p:nvSpPr>
        <p:spPr>
          <a:xfrm>
            <a:off x="4694400" y="1080000"/>
            <a:ext cx="1893600" cy="3560400"/>
          </a:xfrm>
          <a:prstGeom prst="rect">
            <a:avLst/>
          </a:prstGeom>
        </p:spPr>
        <p:txBody>
          <a:bodyPr lIns="0" tIns="0" rIns="0" bIns="0"/>
          <a:lstStyle>
            <a:lvl1pPr marL="0" indent="0">
              <a:spcAft>
                <a:spcPts val="600"/>
              </a:spcAft>
              <a:buNone/>
              <a:defRPr sz="1400" baseline="0">
                <a:solidFill>
                  <a:schemeClr val="tx2"/>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smtClean="0"/>
              <a:t>Click to edit Master text styles</a:t>
            </a:r>
          </a:p>
        </p:txBody>
      </p:sp>
      <p:sp>
        <p:nvSpPr>
          <p:cNvPr id="8" name="Text Placeholder 10"/>
          <p:cNvSpPr>
            <a:spLocks noGrp="1"/>
          </p:cNvSpPr>
          <p:nvPr>
            <p:ph type="body" sz="quarter" idx="19"/>
          </p:nvPr>
        </p:nvSpPr>
        <p:spPr>
          <a:xfrm>
            <a:off x="2556000" y="1080000"/>
            <a:ext cx="1893600" cy="3560400"/>
          </a:xfrm>
          <a:prstGeom prst="rect">
            <a:avLst/>
          </a:prstGeom>
        </p:spPr>
        <p:txBody>
          <a:bodyPr lIns="0" tIns="0" rIns="0" bIns="0"/>
          <a:lstStyle>
            <a:lvl1pPr marL="0" indent="0">
              <a:spcAft>
                <a:spcPts val="600"/>
              </a:spcAft>
              <a:buFont typeface="Arial" pitchFamily="34" charset="0"/>
              <a:buNone/>
              <a:defRPr sz="1400" baseline="0">
                <a:solidFill>
                  <a:schemeClr val="tx2"/>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5" name="Text Placeholder 10"/>
          <p:cNvSpPr>
            <a:spLocks noGrp="1"/>
          </p:cNvSpPr>
          <p:nvPr>
            <p:ph type="body" sz="quarter" idx="20"/>
          </p:nvPr>
        </p:nvSpPr>
        <p:spPr>
          <a:xfrm>
            <a:off x="6832800" y="1080000"/>
            <a:ext cx="1893600" cy="3560400"/>
          </a:xfrm>
          <a:prstGeom prst="rect">
            <a:avLst/>
          </a:prstGeom>
        </p:spPr>
        <p:txBody>
          <a:bodyPr lIns="0" tIns="0" rIns="0" bIns="0"/>
          <a:lstStyle>
            <a:lvl1pPr marL="0" indent="0">
              <a:spcAft>
                <a:spcPts val="600"/>
              </a:spcAft>
              <a:buNone/>
              <a:defRPr sz="1400" baseline="0">
                <a:solidFill>
                  <a:schemeClr val="tx2"/>
                </a:solidFill>
              </a:defRPr>
            </a:lvl1pPr>
            <a:lvl2pPr marL="0" indent="0">
              <a:spcAft>
                <a:spcPts val="600"/>
              </a:spcAft>
              <a:buNone/>
              <a:defRPr sz="1400">
                <a:solidFill>
                  <a:schemeClr val="tx2"/>
                </a:solidFill>
              </a:defRPr>
            </a:lvl2pPr>
            <a:lvl3pPr>
              <a:buNone/>
              <a:defRPr/>
            </a:lvl3pPr>
            <a:lvl4pPr>
              <a:buNone/>
              <a:defRPr/>
            </a:lvl4pPr>
            <a:lvl5pPr>
              <a:buNone/>
              <a:defRPr/>
            </a:lvl5pPr>
          </a:lstStyle>
          <a:p>
            <a:pPr lvl="0"/>
            <a:r>
              <a:rPr lang="en-US" smtClean="0"/>
              <a:t>Click to edit Master text styles</a:t>
            </a:r>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1"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6"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256073541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okia White 4">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418119" y="1080000"/>
            <a:ext cx="1893600" cy="3560400"/>
          </a:xfrm>
          <a:prstGeom prst="rect">
            <a:avLst/>
          </a:prstGeom>
        </p:spPr>
        <p:txBody>
          <a:bodyPr lIns="0" tIns="0" rIns="0" bIns="0"/>
          <a:lstStyle>
            <a:lvl1pPr>
              <a:defRPr sz="1600">
                <a:solidFill>
                  <a:schemeClr val="tx2"/>
                </a:solidFill>
              </a:defRPr>
            </a:lvl1pPr>
            <a:lvl2pPr marL="460800">
              <a:defRPr sz="1400">
                <a:solidFill>
                  <a:schemeClr val="tx2"/>
                </a:solidFill>
              </a:defRPr>
            </a:lvl2pPr>
            <a:lvl3pPr marL="691200" indent="-230400">
              <a:defRPr sz="1200">
                <a:solidFill>
                  <a:schemeClr val="tx2"/>
                </a:solidFill>
              </a:defRPr>
            </a:lvl3pPr>
            <a:lvl4pPr marL="921600">
              <a:defRPr sz="1000">
                <a:solidFill>
                  <a:schemeClr val="tx2"/>
                </a:solidFill>
              </a:defRPr>
            </a:lvl4pPr>
            <a:lvl5pPr marL="1152000">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Content Placeholder 2"/>
          <p:cNvSpPr>
            <a:spLocks noGrp="1"/>
          </p:cNvSpPr>
          <p:nvPr>
            <p:ph sz="quarter" idx="19"/>
          </p:nvPr>
        </p:nvSpPr>
        <p:spPr>
          <a:xfrm>
            <a:off x="2556000" y="1080000"/>
            <a:ext cx="1893600" cy="3560400"/>
          </a:xfrm>
          <a:prstGeom prst="rect">
            <a:avLst/>
          </a:prstGeom>
        </p:spPr>
        <p:txBody>
          <a:bodyPr lIns="0" tIns="0" rIns="0" bIns="0"/>
          <a:lstStyle>
            <a:lvl1pPr>
              <a:defRPr sz="1600">
                <a:solidFill>
                  <a:schemeClr val="tx2"/>
                </a:solidFill>
              </a:defRPr>
            </a:lvl1pPr>
            <a:lvl2pPr marL="460800">
              <a:defRPr sz="1400">
                <a:solidFill>
                  <a:schemeClr val="tx2"/>
                </a:solidFill>
              </a:defRPr>
            </a:lvl2pPr>
            <a:lvl3pPr marL="691200" indent="-230400">
              <a:defRPr sz="1200">
                <a:solidFill>
                  <a:schemeClr val="tx2"/>
                </a:solidFill>
              </a:defRPr>
            </a:lvl3pPr>
            <a:lvl4pPr marL="921600">
              <a:defRPr sz="1000">
                <a:solidFill>
                  <a:schemeClr val="tx2"/>
                </a:solidFill>
              </a:defRPr>
            </a:lvl4pPr>
            <a:lvl5pPr marL="1152000">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2"/>
          <p:cNvSpPr>
            <a:spLocks noGrp="1"/>
          </p:cNvSpPr>
          <p:nvPr>
            <p:ph sz="quarter" idx="20"/>
          </p:nvPr>
        </p:nvSpPr>
        <p:spPr>
          <a:xfrm>
            <a:off x="4694400" y="1080000"/>
            <a:ext cx="1893600" cy="3560400"/>
          </a:xfrm>
          <a:prstGeom prst="rect">
            <a:avLst/>
          </a:prstGeom>
        </p:spPr>
        <p:txBody>
          <a:bodyPr lIns="0" tIns="0" rIns="0" bIns="0"/>
          <a:lstStyle>
            <a:lvl1pPr>
              <a:defRPr sz="1600">
                <a:solidFill>
                  <a:schemeClr val="tx2"/>
                </a:solidFill>
              </a:defRPr>
            </a:lvl1pPr>
            <a:lvl2pPr marL="460800">
              <a:defRPr sz="1400">
                <a:solidFill>
                  <a:schemeClr val="tx2"/>
                </a:solidFill>
              </a:defRPr>
            </a:lvl2pPr>
            <a:lvl3pPr marL="691200" indent="-230400">
              <a:defRPr sz="1200">
                <a:solidFill>
                  <a:schemeClr val="tx2"/>
                </a:solidFill>
              </a:defRPr>
            </a:lvl3pPr>
            <a:lvl4pPr marL="921600">
              <a:defRPr sz="1000">
                <a:solidFill>
                  <a:schemeClr val="tx2"/>
                </a:solidFill>
              </a:defRPr>
            </a:lvl4pPr>
            <a:lvl5pPr marL="1152000">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6" name="Content Placeholder 2"/>
          <p:cNvSpPr>
            <a:spLocks noGrp="1"/>
          </p:cNvSpPr>
          <p:nvPr>
            <p:ph sz="quarter" idx="21"/>
          </p:nvPr>
        </p:nvSpPr>
        <p:spPr>
          <a:xfrm>
            <a:off x="6832800" y="1080000"/>
            <a:ext cx="1893600" cy="3560400"/>
          </a:xfrm>
          <a:prstGeom prst="rect">
            <a:avLst/>
          </a:prstGeom>
        </p:spPr>
        <p:txBody>
          <a:bodyPr lIns="0" tIns="0" rIns="0" bIns="0"/>
          <a:lstStyle>
            <a:lvl1pPr>
              <a:defRPr sz="1600">
                <a:solidFill>
                  <a:schemeClr val="tx2"/>
                </a:solidFill>
              </a:defRPr>
            </a:lvl1pPr>
            <a:lvl2pPr marL="460800">
              <a:defRPr sz="1400">
                <a:solidFill>
                  <a:schemeClr val="tx2"/>
                </a:solidFill>
              </a:defRPr>
            </a:lvl2pPr>
            <a:lvl3pPr marL="691200" indent="-230400">
              <a:defRPr sz="1200">
                <a:solidFill>
                  <a:schemeClr val="tx2"/>
                </a:solidFill>
              </a:defRPr>
            </a:lvl3pPr>
            <a:lvl4pPr marL="921600">
              <a:defRPr sz="1000">
                <a:solidFill>
                  <a:schemeClr val="tx2"/>
                </a:solidFill>
              </a:defRPr>
            </a:lvl4pPr>
            <a:lvl5pPr marL="1152000">
              <a:defRPr sz="80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14"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17"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274092002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txBox="1">
            <a:spLocks/>
          </p:cNvSpPr>
          <p:nvPr/>
        </p:nvSpPr>
        <p:spPr>
          <a:xfrm>
            <a:off x="4409587" y="4766072"/>
            <a:ext cx="372452" cy="179784"/>
          </a:xfrm>
          <a:prstGeom prst="rect">
            <a:avLst/>
          </a:prstGeom>
        </p:spPr>
        <p:txBody>
          <a:bodyPr lIns="69686" tIns="34843" rIns="69686" bIns="34843"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80788C5B-44B8-EB42-960F-F924F7A23340}" type="slidenum">
              <a:rPr lang="en-US" sz="500" smtClean="0">
                <a:solidFill>
                  <a:schemeClr val="tx1">
                    <a:lumMod val="50000"/>
                    <a:lumOff val="50000"/>
                  </a:schemeClr>
                </a:solidFill>
                <a:cs typeface="Arial" pitchFamily="34" charset="0"/>
              </a:rPr>
              <a:t>‹#›</a:t>
            </a:fld>
            <a:endParaRPr lang="en-US" sz="500" dirty="0">
              <a:solidFill>
                <a:schemeClr val="tx1">
                  <a:lumMod val="50000"/>
                  <a:lumOff val="50000"/>
                </a:schemeClr>
              </a:solidFill>
              <a:cs typeface="Arial" pitchFamily="34" charset="0"/>
            </a:endParaRPr>
          </a:p>
        </p:txBody>
      </p:sp>
      <p:cxnSp>
        <p:nvCxnSpPr>
          <p:cNvPr id="8" name="Straight Connector 5"/>
          <p:cNvCxnSpPr>
            <a:cxnSpLocks noChangeShapeType="1"/>
          </p:cNvCxnSpPr>
          <p:nvPr/>
        </p:nvCxnSpPr>
        <p:spPr bwMode="auto">
          <a:xfrm flipH="1" flipV="1">
            <a:off x="229577" y="4795838"/>
            <a:ext cx="8643327" cy="1"/>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LE AND 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2942" y="1021557"/>
            <a:ext cx="4283808" cy="3394472"/>
          </a:xfrm>
        </p:spPr>
        <p:txBody>
          <a:bodyPr/>
          <a:lstStyle>
            <a:lvl1pPr>
              <a:defRPr sz="1500"/>
            </a:lvl1pPr>
            <a:lvl2pPr>
              <a:defRPr sz="1400"/>
            </a:lvl2pPr>
            <a:lvl3pPr>
              <a:defRPr sz="1200"/>
            </a:lvl3pPr>
            <a:lvl4pPr>
              <a:defRPr sz="1100"/>
            </a:lvl4pPr>
            <a:lvl5pPr>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3981" y="1021557"/>
            <a:ext cx="4285029" cy="3394472"/>
          </a:xfrm>
        </p:spPr>
        <p:txBody>
          <a:bodyPr/>
          <a:lstStyle>
            <a:lvl1pPr>
              <a:defRPr sz="1500"/>
            </a:lvl1pPr>
            <a:lvl2pPr>
              <a:defRPr sz="1400"/>
            </a:lvl2pPr>
            <a:lvl3pPr>
              <a:defRPr sz="1200"/>
            </a:lvl3pPr>
            <a:lvl4pPr>
              <a:defRPr sz="1100"/>
            </a:lvl4pPr>
            <a:lvl5pPr>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
          <p:cNvSpPr txBox="1">
            <a:spLocks/>
          </p:cNvSpPr>
          <p:nvPr/>
        </p:nvSpPr>
        <p:spPr>
          <a:xfrm>
            <a:off x="4409587" y="4766072"/>
            <a:ext cx="372452" cy="179784"/>
          </a:xfrm>
          <a:prstGeom prst="rect">
            <a:avLst/>
          </a:prstGeom>
        </p:spPr>
        <p:txBody>
          <a:bodyPr lIns="69686" tIns="34843" rIns="69686" bIns="34843"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500" smtClean="0">
                <a:solidFill>
                  <a:schemeClr val="tx1">
                    <a:lumMod val="50000"/>
                    <a:lumOff val="50000"/>
                  </a:schemeClr>
                </a:solidFill>
                <a:cs typeface="Arial" pitchFamily="34" charset="0"/>
              </a:rPr>
              <a:pPr algn="ctr">
                <a:spcBef>
                  <a:spcPct val="0"/>
                </a:spcBef>
                <a:defRPr/>
              </a:pPr>
              <a:t>‹#›</a:t>
            </a:fld>
            <a:endParaRPr lang="en-US" sz="500" dirty="0">
              <a:solidFill>
                <a:schemeClr val="tx1">
                  <a:lumMod val="50000"/>
                  <a:lumOff val="50000"/>
                </a:schemeClr>
              </a:solidFill>
              <a:cs typeface="Arial" pitchFamily="34" charset="0"/>
            </a:endParaRPr>
          </a:p>
        </p:txBody>
      </p:sp>
      <p:cxnSp>
        <p:nvCxnSpPr>
          <p:cNvPr id="9" name="Straight Connector 5"/>
          <p:cNvCxnSpPr>
            <a:cxnSpLocks noChangeShapeType="1"/>
          </p:cNvCxnSpPr>
          <p:nvPr/>
        </p:nvCxnSpPr>
        <p:spPr bwMode="auto">
          <a:xfrm flipH="1">
            <a:off x="229578" y="4795838"/>
            <a:ext cx="8649432" cy="0"/>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CLICK TO EDIT MASTER TITLE STYLE</a:t>
            </a:r>
            <a:endParaRPr lang="en-US"/>
          </a:p>
        </p:txBody>
      </p:sp>
      <p:sp>
        <p:nvSpPr>
          <p:cNvPr id="3" name="Footer Placeholder 2"/>
          <p:cNvSpPr txBox="1">
            <a:spLocks/>
          </p:cNvSpPr>
          <p:nvPr/>
        </p:nvSpPr>
        <p:spPr>
          <a:xfrm>
            <a:off x="4409587" y="4766072"/>
            <a:ext cx="372452" cy="179784"/>
          </a:xfrm>
          <a:prstGeom prst="rect">
            <a:avLst/>
          </a:prstGeom>
        </p:spPr>
        <p:txBody>
          <a:bodyPr lIns="69686" tIns="34843" rIns="69686" bIns="34843"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500" smtClean="0">
                <a:solidFill>
                  <a:schemeClr val="tx1">
                    <a:lumMod val="50000"/>
                    <a:lumOff val="50000"/>
                  </a:schemeClr>
                </a:solidFill>
                <a:cs typeface="Arial" pitchFamily="34" charset="0"/>
              </a:rPr>
              <a:pPr algn="ctr">
                <a:spcBef>
                  <a:spcPct val="0"/>
                </a:spcBef>
                <a:defRPr/>
              </a:pPr>
              <a:t>‹#›</a:t>
            </a:fld>
            <a:endParaRPr lang="en-US" sz="500" dirty="0">
              <a:solidFill>
                <a:schemeClr val="tx1">
                  <a:lumMod val="50000"/>
                  <a:lumOff val="50000"/>
                </a:schemeClr>
              </a:solidFill>
              <a:cs typeface="Arial" pitchFamily="34" charset="0"/>
            </a:endParaRPr>
          </a:p>
        </p:txBody>
      </p:sp>
      <p:cxnSp>
        <p:nvCxnSpPr>
          <p:cNvPr id="7" name="Straight Connector 5"/>
          <p:cNvCxnSpPr>
            <a:cxnSpLocks noChangeShapeType="1"/>
          </p:cNvCxnSpPr>
          <p:nvPr/>
        </p:nvCxnSpPr>
        <p:spPr bwMode="auto">
          <a:xfrm flipH="1" flipV="1">
            <a:off x="229577" y="4795838"/>
            <a:ext cx="8643327" cy="1"/>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INTE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45318" y="977504"/>
            <a:ext cx="8715375" cy="3106340"/>
          </a:xfrm>
        </p:spPr>
        <p:txBody>
          <a:bodyPr/>
          <a:lstStyle>
            <a:lvl1pPr>
              <a:defRPr kumimoji="0" lang="en-US" sz="1500" b="0" i="0" u="none" strike="noStrike" kern="1200" cap="none" spc="0" normalizeH="0" baseline="0" noProof="0" dirty="0" smtClean="0">
                <a:ln>
                  <a:noFill/>
                </a:ln>
                <a:solidFill>
                  <a:schemeClr val="bg1">
                    <a:lumMod val="50000"/>
                  </a:schemeClr>
                </a:solidFill>
                <a:effectLst/>
                <a:uLnTx/>
                <a:uFillTx/>
                <a:latin typeface="Tahoma" pitchFamily="34" charset="0"/>
                <a:ea typeface="+mn-ea"/>
                <a:cs typeface="+mn-cs"/>
              </a:defRPr>
            </a:lvl1pPr>
          </a:lstStyle>
          <a:p>
            <a:pPr marL="87108" lvl="0" indent="-1210" algn="l" rtl="0" fontAlgn="base">
              <a:spcBef>
                <a:spcPct val="20000"/>
              </a:spcBef>
              <a:spcAft>
                <a:spcPts val="457"/>
              </a:spcAft>
              <a:buClr>
                <a:srgbClr val="6639B7"/>
              </a:buClr>
              <a:buFont typeface="Arial" charset="0"/>
              <a:buNone/>
            </a:pPr>
            <a:r>
              <a:rPr lang="en-US" smtClean="0"/>
              <a:t>Click to edit Master text styles</a:t>
            </a:r>
          </a:p>
        </p:txBody>
      </p:sp>
      <p:sp>
        <p:nvSpPr>
          <p:cNvPr id="5" name="Footer Placeholder 2"/>
          <p:cNvSpPr txBox="1">
            <a:spLocks/>
          </p:cNvSpPr>
          <p:nvPr/>
        </p:nvSpPr>
        <p:spPr>
          <a:xfrm>
            <a:off x="4409587" y="4766072"/>
            <a:ext cx="372452" cy="179784"/>
          </a:xfrm>
          <a:prstGeom prst="rect">
            <a:avLst/>
          </a:prstGeom>
        </p:spPr>
        <p:txBody>
          <a:bodyPr lIns="69686" tIns="34843" rIns="69686" bIns="34843"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500" smtClean="0">
                <a:solidFill>
                  <a:schemeClr val="tx1">
                    <a:lumMod val="50000"/>
                    <a:lumOff val="50000"/>
                  </a:schemeClr>
                </a:solidFill>
                <a:cs typeface="Arial" pitchFamily="34" charset="0"/>
              </a:rPr>
              <a:pPr algn="ctr">
                <a:spcBef>
                  <a:spcPct val="0"/>
                </a:spcBef>
                <a:defRPr/>
              </a:pPr>
              <a:t>‹#›</a:t>
            </a:fld>
            <a:endParaRPr lang="en-US" sz="500" dirty="0">
              <a:solidFill>
                <a:schemeClr val="tx1">
                  <a:lumMod val="50000"/>
                  <a:lumOff val="50000"/>
                </a:schemeClr>
              </a:solidFill>
              <a:cs typeface="Arial" pitchFamily="34" charset="0"/>
            </a:endParaRPr>
          </a:p>
        </p:txBody>
      </p:sp>
      <p:cxnSp>
        <p:nvCxnSpPr>
          <p:cNvPr id="8" name="Straight Connector 5"/>
          <p:cNvCxnSpPr>
            <a:cxnSpLocks noChangeShapeType="1"/>
          </p:cNvCxnSpPr>
          <p:nvPr/>
        </p:nvCxnSpPr>
        <p:spPr bwMode="auto">
          <a:xfrm rot="10800000">
            <a:off x="229577" y="4795838"/>
            <a:ext cx="7494222" cy="0"/>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53866" y="977503"/>
            <a:ext cx="8690952" cy="2908697"/>
          </a:xfrm>
          <a:noFill/>
          <a:ln w="9525">
            <a:noFill/>
            <a:miter lim="800000"/>
            <a:headEnd/>
            <a:tailEnd/>
          </a:ln>
        </p:spPr>
        <p:txBody>
          <a:bodyPr vert="horz" wrap="square" lIns="34843" tIns="0" rIns="0" bIns="0" numCol="1" rtlCol="0" anchor="t" anchorCtr="0" compatLnSpc="1">
            <a:prstTxWarp prst="textNoShape">
              <a:avLst/>
            </a:prstTxWarp>
            <a:normAutofit/>
          </a:bodyPr>
          <a:lstStyle>
            <a:lvl1pPr marL="391986" indent="-391986" algn="l" defTabSz="696864" rtl="0" eaLnBrk="1" fontAlgn="base" latinLnBrk="0" hangingPunct="1">
              <a:spcAft>
                <a:spcPts val="457"/>
              </a:spcAft>
              <a:buClr>
                <a:schemeClr val="tx1"/>
              </a:buClr>
              <a:buFont typeface="+mj-lt"/>
              <a:buAutoNum type="arabicPeriod"/>
              <a:defRPr lang="en-US" sz="2100" kern="1200" smtClean="0">
                <a:solidFill>
                  <a:schemeClr val="bg1">
                    <a:lumMod val="50000"/>
                  </a:schemeClr>
                </a:solidFill>
                <a:latin typeface="+mn-lt"/>
                <a:ea typeface="+mn-ea"/>
                <a:cs typeface="+mn-cs"/>
              </a:defRPr>
            </a:lvl1pPr>
            <a:lvl2pPr marL="348432" algn="l" defTabSz="696864" rtl="0" eaLnBrk="1" fontAlgn="base" latinLnBrk="0" hangingPunct="1">
              <a:spcAft>
                <a:spcPts val="457"/>
              </a:spcAft>
              <a:defRPr lang="en-US" sz="1500" kern="1200" dirty="0" smtClean="0">
                <a:solidFill>
                  <a:schemeClr val="bg1">
                    <a:lumMod val="50000"/>
                  </a:schemeClr>
                </a:solidFill>
                <a:latin typeface="+mn-lt"/>
                <a:ea typeface="+mn-ea"/>
                <a:cs typeface="+mn-cs"/>
              </a:defRPr>
            </a:lvl2pPr>
            <a:lvl3pPr marL="348432" algn="l" defTabSz="696864" rtl="0" eaLnBrk="1" fontAlgn="base" latinLnBrk="0" hangingPunct="1">
              <a:spcAft>
                <a:spcPts val="457"/>
              </a:spcAft>
              <a:defRPr lang="en-US" sz="2100" kern="1200" smtClean="0">
                <a:solidFill>
                  <a:schemeClr val="bg1">
                    <a:lumMod val="50000"/>
                  </a:schemeClr>
                </a:solidFill>
                <a:latin typeface="+mn-lt"/>
                <a:ea typeface="+mn-ea"/>
                <a:cs typeface="+mn-cs"/>
              </a:defRPr>
            </a:lvl3pPr>
            <a:lvl4pPr marL="348432" algn="l" defTabSz="696864" rtl="0" eaLnBrk="1" fontAlgn="base" latinLnBrk="0" hangingPunct="1">
              <a:spcAft>
                <a:spcPts val="457"/>
              </a:spcAft>
              <a:defRPr lang="en-US" sz="2100" kern="1200" smtClean="0">
                <a:solidFill>
                  <a:schemeClr val="bg1">
                    <a:lumMod val="50000"/>
                  </a:schemeClr>
                </a:solidFill>
                <a:latin typeface="+mn-lt"/>
                <a:ea typeface="+mn-ea"/>
                <a:cs typeface="+mn-cs"/>
              </a:defRPr>
            </a:lvl4pPr>
            <a:lvl5pPr marL="348432" algn="l" defTabSz="696864" rtl="0" eaLnBrk="1" fontAlgn="base" latinLnBrk="0" hangingPunct="1">
              <a:spcAft>
                <a:spcPts val="457"/>
              </a:spcAft>
              <a:defRPr lang="en-US" sz="2100" kern="1200" dirty="0" smtClean="0">
                <a:solidFill>
                  <a:schemeClr val="bg1">
                    <a:lumMod val="50000"/>
                  </a:schemeClr>
                </a:solidFill>
                <a:latin typeface="+mn-lt"/>
                <a:ea typeface="+mn-ea"/>
                <a:cs typeface="+mn-cs"/>
              </a:defRPr>
            </a:lvl5pPr>
          </a:lstStyle>
          <a:p>
            <a:pPr marL="348432" lvl="0" indent="-348432" algn="l" defTabSz="696864" rtl="0" eaLnBrk="1" fontAlgn="base" latinLnBrk="0" hangingPunct="1">
              <a:spcBef>
                <a:spcPts val="915"/>
              </a:spcBef>
              <a:spcAft>
                <a:spcPts val="457"/>
              </a:spcAft>
              <a:buClr>
                <a:schemeClr val="tx1">
                  <a:lumMod val="75000"/>
                  <a:lumOff val="25000"/>
                </a:schemeClr>
              </a:buClr>
              <a:buFont typeface="+mj-lt"/>
              <a:buAutoNum type="arabicPeriod"/>
            </a:pPr>
            <a:r>
              <a:rPr lang="en-US" smtClean="0"/>
              <a:t>Click to edit Master text styles</a:t>
            </a:r>
          </a:p>
          <a:p>
            <a:pPr marL="348432" lvl="1" indent="-348432" algn="l" defTabSz="696864" rtl="0" eaLnBrk="1" fontAlgn="base" latinLnBrk="0" hangingPunct="1">
              <a:spcBef>
                <a:spcPts val="915"/>
              </a:spcBef>
              <a:spcAft>
                <a:spcPts val="457"/>
              </a:spcAft>
              <a:buClr>
                <a:schemeClr val="tx1">
                  <a:lumMod val="75000"/>
                  <a:lumOff val="25000"/>
                </a:schemeClr>
              </a:buClr>
              <a:buFont typeface="+mj-lt"/>
              <a:buAutoNum type="arabicPeriod"/>
            </a:pPr>
            <a:r>
              <a:rPr lang="en-US" smtClean="0"/>
              <a:t>Second level</a:t>
            </a:r>
          </a:p>
          <a:p>
            <a:pPr marL="348432" lvl="2" indent="-348432" algn="l" defTabSz="696864" rtl="0" eaLnBrk="1" fontAlgn="base" latinLnBrk="0" hangingPunct="1">
              <a:spcBef>
                <a:spcPts val="915"/>
              </a:spcBef>
              <a:spcAft>
                <a:spcPts val="457"/>
              </a:spcAft>
              <a:buClr>
                <a:schemeClr val="tx1">
                  <a:lumMod val="75000"/>
                  <a:lumOff val="25000"/>
                </a:schemeClr>
              </a:buClr>
              <a:buFont typeface="+mj-lt"/>
              <a:buAutoNum type="arabicPeriod"/>
            </a:pPr>
            <a:r>
              <a:rPr lang="en-US" smtClean="0"/>
              <a:t>Third level</a:t>
            </a:r>
          </a:p>
          <a:p>
            <a:pPr marL="348432" lvl="3" indent="-348432" algn="l" defTabSz="696864" rtl="0" eaLnBrk="1" fontAlgn="base" latinLnBrk="0" hangingPunct="1">
              <a:spcBef>
                <a:spcPts val="915"/>
              </a:spcBef>
              <a:spcAft>
                <a:spcPts val="457"/>
              </a:spcAft>
              <a:buClr>
                <a:schemeClr val="tx1">
                  <a:lumMod val="75000"/>
                  <a:lumOff val="25000"/>
                </a:schemeClr>
              </a:buClr>
              <a:buFont typeface="+mj-lt"/>
              <a:buAutoNum type="arabicPeriod"/>
            </a:pPr>
            <a:r>
              <a:rPr lang="en-US" smtClean="0"/>
              <a:t>Fourth level</a:t>
            </a:r>
          </a:p>
          <a:p>
            <a:pPr marL="348432" lvl="4" indent="-348432" algn="l" defTabSz="696864" rtl="0" eaLnBrk="1" fontAlgn="base" latinLnBrk="0" hangingPunct="1">
              <a:spcBef>
                <a:spcPts val="915"/>
              </a:spcBef>
              <a:spcAft>
                <a:spcPts val="457"/>
              </a:spcAft>
              <a:buClr>
                <a:schemeClr val="tx1">
                  <a:lumMod val="75000"/>
                  <a:lumOff val="25000"/>
                </a:schemeClr>
              </a:buClr>
              <a:buFont typeface="+mj-lt"/>
              <a:buAutoNum type="arabicPeriod"/>
            </a:pPr>
            <a:r>
              <a:rPr lang="en-US" smtClean="0"/>
              <a:t>Fifth level</a:t>
            </a:r>
            <a:endParaRPr lang="en-US"/>
          </a:p>
        </p:txBody>
      </p:sp>
      <p:sp>
        <p:nvSpPr>
          <p:cNvPr id="5" name="Footer Placeholder 2"/>
          <p:cNvSpPr txBox="1">
            <a:spLocks/>
          </p:cNvSpPr>
          <p:nvPr/>
        </p:nvSpPr>
        <p:spPr>
          <a:xfrm>
            <a:off x="4409587" y="4766072"/>
            <a:ext cx="372452" cy="179784"/>
          </a:xfrm>
          <a:prstGeom prst="rect">
            <a:avLst/>
          </a:prstGeom>
        </p:spPr>
        <p:txBody>
          <a:bodyPr lIns="69686" tIns="34843" rIns="69686" bIns="34843" anchor="b"/>
          <a:lstStyle>
            <a:defPPr>
              <a:defRPr lang="en-GB"/>
            </a:defPPr>
            <a:lvl1pPr>
              <a:defRPr sz="800">
                <a:solidFill>
                  <a:schemeClr val="bg1">
                    <a:lumMod val="50000"/>
                  </a:schemeClr>
                </a:solidFill>
                <a:latin typeface="Tahoma" pitchFamily="34" charset="0"/>
              </a:defRPr>
            </a:lvl1pPr>
          </a:lstStyle>
          <a:p>
            <a:pPr algn="ctr">
              <a:spcBef>
                <a:spcPct val="0"/>
              </a:spcBef>
              <a:defRPr/>
            </a:pPr>
            <a:fld id="{1D43DDA3-B8F5-4355-8795-A0F7A61B9EB2}" type="slidenum">
              <a:rPr lang="en-US" sz="500" smtClean="0">
                <a:solidFill>
                  <a:schemeClr val="tx1">
                    <a:lumMod val="50000"/>
                    <a:lumOff val="50000"/>
                  </a:schemeClr>
                </a:solidFill>
                <a:cs typeface="Arial" pitchFamily="34" charset="0"/>
              </a:rPr>
              <a:pPr algn="ctr">
                <a:spcBef>
                  <a:spcPct val="0"/>
                </a:spcBef>
                <a:defRPr/>
              </a:pPr>
              <a:t>‹#›</a:t>
            </a:fld>
            <a:endParaRPr lang="en-US" sz="500" dirty="0">
              <a:solidFill>
                <a:schemeClr val="tx1">
                  <a:lumMod val="50000"/>
                  <a:lumOff val="50000"/>
                </a:schemeClr>
              </a:solidFill>
              <a:cs typeface="Arial" pitchFamily="34" charset="0"/>
            </a:endParaRPr>
          </a:p>
        </p:txBody>
      </p:sp>
      <p:cxnSp>
        <p:nvCxnSpPr>
          <p:cNvPr id="9" name="Straight Connector 5"/>
          <p:cNvCxnSpPr>
            <a:cxnSpLocks noChangeShapeType="1"/>
          </p:cNvCxnSpPr>
          <p:nvPr/>
        </p:nvCxnSpPr>
        <p:spPr bwMode="auto">
          <a:xfrm flipH="1" flipV="1">
            <a:off x="229577" y="4795838"/>
            <a:ext cx="8643327" cy="1"/>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cxnSp>
        <p:nvCxnSpPr>
          <p:cNvPr id="4" name="Straight Connector 5"/>
          <p:cNvCxnSpPr>
            <a:cxnSpLocks noChangeShapeType="1"/>
          </p:cNvCxnSpPr>
          <p:nvPr/>
        </p:nvCxnSpPr>
        <p:spPr bwMode="auto">
          <a:xfrm rot="10800000">
            <a:off x="229577" y="4795838"/>
            <a:ext cx="7494222" cy="0"/>
          </a:xfrm>
          <a:prstGeom prst="line">
            <a:avLst/>
          </a:prstGeom>
          <a:noFill/>
          <a:ln w="34925" cap="rnd" algn="ctr">
            <a:solidFill>
              <a:schemeClr val="tx1"/>
            </a:solidFill>
            <a:prstDash val="sysDot"/>
            <a:round/>
            <a:headEnd/>
            <a:tailEn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kia White 0">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smtClean="0"/>
              <a:t>Click to edit headline</a:t>
            </a:r>
            <a:endParaRPr lang="en-US" dirty="0"/>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smtClean="0">
                <a:solidFill>
                  <a:srgbClr val="001135"/>
                </a:solidFill>
                <a:latin typeface="Nokia Pure Text Light"/>
                <a:cs typeface="Arial" panose="020B0604020202020204" pitchFamily="34" charset="0"/>
              </a:rPr>
              <a:t>&lt;Change information classification in footer&gt;</a:t>
            </a:r>
          </a:p>
        </p:txBody>
      </p:sp>
      <p:sp>
        <p:nvSpPr>
          <p:cNvPr id="3"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smtClean="0"/>
              <a:t>Click to edit secondary headline</a:t>
            </a:r>
          </a:p>
        </p:txBody>
      </p:sp>
    </p:spTree>
    <p:extLst>
      <p:ext uri="{BB962C8B-B14F-4D97-AF65-F5344CB8AC3E}">
        <p14:creationId xmlns:p14="http://schemas.microsoft.com/office/powerpoint/2010/main" val="304960042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hyperlink" Target="mailto:http://creativecommons.org/licenses/by-sa/4.0/" TargetMode="Externa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6308" y="170260"/>
            <a:ext cx="8716596" cy="792956"/>
          </a:xfrm>
          <a:prstGeom prst="rect">
            <a:avLst/>
          </a:prstGeom>
          <a:noFill/>
          <a:ln w="9525" algn="ctr">
            <a:noFill/>
            <a:miter lim="800000"/>
            <a:headEnd/>
            <a:tailEnd/>
          </a:ln>
          <a:effectLst/>
        </p:spPr>
        <p:txBody>
          <a:bodyPr vert="horz" wrap="square" lIns="69686" tIns="34843" rIns="69686" bIns="34843"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92942" y="1021557"/>
            <a:ext cx="8686068" cy="3394472"/>
          </a:xfrm>
          <a:prstGeom prst="rect">
            <a:avLst/>
          </a:prstGeom>
          <a:noFill/>
          <a:ln w="9525" algn="ctr">
            <a:noFill/>
            <a:miter lim="800000"/>
            <a:headEnd/>
            <a:tailEnd/>
          </a:ln>
          <a:effectLst/>
        </p:spPr>
        <p:txBody>
          <a:bodyPr vert="horz" wrap="square" lIns="34843"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4" name="Group 3"/>
          <p:cNvGrpSpPr/>
          <p:nvPr userDrawn="1"/>
        </p:nvGrpSpPr>
        <p:grpSpPr>
          <a:xfrm>
            <a:off x="262462" y="4903521"/>
            <a:ext cx="1117677" cy="215444"/>
            <a:chOff x="262462" y="4835785"/>
            <a:chExt cx="1117677" cy="215444"/>
          </a:xfrm>
        </p:grpSpPr>
        <p:sp>
          <p:nvSpPr>
            <p:cNvPr id="5" name="TextBox 4"/>
            <p:cNvSpPr txBox="1"/>
            <p:nvPr userDrawn="1"/>
          </p:nvSpPr>
          <p:spPr>
            <a:xfrm>
              <a:off x="262462" y="4835785"/>
              <a:ext cx="585817" cy="215444"/>
            </a:xfrm>
            <a:prstGeom prst="rect">
              <a:avLst/>
            </a:prstGeom>
            <a:noFill/>
          </p:spPr>
          <p:txBody>
            <a:bodyPr wrap="none" rtlCol="0">
              <a:spAutoFit/>
            </a:bodyPr>
            <a:lstStyle/>
            <a:p>
              <a:r>
                <a:rPr lang="en-US" sz="800" dirty="0" smtClean="0"/>
                <a:t>© W9CR </a:t>
              </a:r>
              <a:endParaRPr lang="en-US" sz="800" dirty="0"/>
            </a:p>
          </p:txBody>
        </p:sp>
        <p:pic>
          <p:nvPicPr>
            <p:cNvPr id="6" name="Picture 5">
              <a:hlinkClick r:id="rId10"/>
            </p:cNvPr>
            <p:cNvPicPr>
              <a:picLocks noChangeAspect="1"/>
            </p:cNvPicPr>
            <p:nvPr userDrawn="1"/>
          </p:nvPicPr>
          <p:blipFill>
            <a:blip r:embed="rId11"/>
            <a:stretch>
              <a:fillRect/>
            </a:stretch>
          </p:blipFill>
          <p:spPr>
            <a:xfrm>
              <a:off x="848279" y="4848259"/>
              <a:ext cx="531860" cy="187360"/>
            </a:xfrm>
            <a:prstGeom prst="rect">
              <a:avLst/>
            </a:prstGeom>
          </p:spPr>
        </p:pic>
      </p:gr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l" rtl="0" eaLnBrk="1" fontAlgn="base" hangingPunct="1">
        <a:spcBef>
          <a:spcPct val="0"/>
        </a:spcBef>
        <a:spcAft>
          <a:spcPct val="0"/>
        </a:spcAft>
        <a:defRPr sz="2000" b="1">
          <a:solidFill>
            <a:srgbClr val="404040"/>
          </a:solidFill>
          <a:latin typeface="+mj-lt"/>
          <a:ea typeface="+mj-ea"/>
          <a:cs typeface="+mj-cs"/>
        </a:defRPr>
      </a:lvl1pPr>
      <a:lvl2pPr algn="l" rtl="0" eaLnBrk="1" fontAlgn="base" hangingPunct="1">
        <a:spcBef>
          <a:spcPct val="0"/>
        </a:spcBef>
        <a:spcAft>
          <a:spcPct val="0"/>
        </a:spcAft>
        <a:defRPr sz="2000" b="1">
          <a:solidFill>
            <a:srgbClr val="404040"/>
          </a:solidFill>
          <a:latin typeface="Tahoma" pitchFamily="34" charset="0"/>
        </a:defRPr>
      </a:lvl2pPr>
      <a:lvl3pPr algn="l" rtl="0" eaLnBrk="1" fontAlgn="base" hangingPunct="1">
        <a:spcBef>
          <a:spcPct val="0"/>
        </a:spcBef>
        <a:spcAft>
          <a:spcPct val="0"/>
        </a:spcAft>
        <a:defRPr sz="2000" b="1">
          <a:solidFill>
            <a:srgbClr val="404040"/>
          </a:solidFill>
          <a:latin typeface="Tahoma" pitchFamily="34" charset="0"/>
        </a:defRPr>
      </a:lvl3pPr>
      <a:lvl4pPr algn="l" rtl="0" eaLnBrk="1" fontAlgn="base" hangingPunct="1">
        <a:spcBef>
          <a:spcPct val="0"/>
        </a:spcBef>
        <a:spcAft>
          <a:spcPct val="0"/>
        </a:spcAft>
        <a:defRPr sz="2000" b="1">
          <a:solidFill>
            <a:srgbClr val="404040"/>
          </a:solidFill>
          <a:latin typeface="Tahoma" pitchFamily="34" charset="0"/>
        </a:defRPr>
      </a:lvl4pPr>
      <a:lvl5pPr algn="l" rtl="0" eaLnBrk="1" fontAlgn="base" hangingPunct="1">
        <a:spcBef>
          <a:spcPct val="0"/>
        </a:spcBef>
        <a:spcAft>
          <a:spcPct val="0"/>
        </a:spcAft>
        <a:defRPr sz="2000" b="1">
          <a:solidFill>
            <a:srgbClr val="404040"/>
          </a:solidFill>
          <a:latin typeface="Tahoma" pitchFamily="34" charset="0"/>
        </a:defRPr>
      </a:lvl5pPr>
      <a:lvl6pPr marL="348432" algn="l" rtl="0" eaLnBrk="1" fontAlgn="base" hangingPunct="1">
        <a:spcBef>
          <a:spcPct val="0"/>
        </a:spcBef>
        <a:spcAft>
          <a:spcPct val="0"/>
        </a:spcAft>
        <a:defRPr sz="2000" b="1">
          <a:solidFill>
            <a:srgbClr val="404040"/>
          </a:solidFill>
          <a:latin typeface="Tahoma" pitchFamily="34" charset="0"/>
        </a:defRPr>
      </a:lvl6pPr>
      <a:lvl7pPr marL="696864" algn="l" rtl="0" eaLnBrk="1" fontAlgn="base" hangingPunct="1">
        <a:spcBef>
          <a:spcPct val="0"/>
        </a:spcBef>
        <a:spcAft>
          <a:spcPct val="0"/>
        </a:spcAft>
        <a:defRPr sz="2000" b="1">
          <a:solidFill>
            <a:srgbClr val="404040"/>
          </a:solidFill>
          <a:latin typeface="Tahoma" pitchFamily="34" charset="0"/>
        </a:defRPr>
      </a:lvl7pPr>
      <a:lvl8pPr marL="1045296" algn="l" rtl="0" eaLnBrk="1" fontAlgn="base" hangingPunct="1">
        <a:spcBef>
          <a:spcPct val="0"/>
        </a:spcBef>
        <a:spcAft>
          <a:spcPct val="0"/>
        </a:spcAft>
        <a:defRPr sz="2000" b="1">
          <a:solidFill>
            <a:srgbClr val="404040"/>
          </a:solidFill>
          <a:latin typeface="Tahoma" pitchFamily="34" charset="0"/>
        </a:defRPr>
      </a:lvl8pPr>
      <a:lvl9pPr marL="1393728" algn="l" rtl="0" eaLnBrk="1" fontAlgn="base" hangingPunct="1">
        <a:spcBef>
          <a:spcPct val="0"/>
        </a:spcBef>
        <a:spcAft>
          <a:spcPct val="0"/>
        </a:spcAft>
        <a:defRPr sz="2000" b="1">
          <a:solidFill>
            <a:srgbClr val="404040"/>
          </a:solidFill>
          <a:latin typeface="Tahoma" pitchFamily="34" charset="0"/>
        </a:defRPr>
      </a:lvl9pPr>
    </p:titleStyle>
    <p:bodyStyle>
      <a:lvl1pPr marL="130662" indent="-130662" algn="l" rtl="0" eaLnBrk="1" fontAlgn="base" hangingPunct="1">
        <a:spcBef>
          <a:spcPct val="20000"/>
        </a:spcBef>
        <a:spcAft>
          <a:spcPct val="30000"/>
        </a:spcAft>
        <a:buClr>
          <a:srgbClr val="6639B7"/>
        </a:buClr>
        <a:buFont typeface="Arial" pitchFamily="34" charset="0"/>
        <a:buChar char="•"/>
        <a:defRPr sz="2000">
          <a:solidFill>
            <a:schemeClr val="tx1"/>
          </a:solidFill>
          <a:latin typeface="+mn-lt"/>
          <a:ea typeface="+mn-ea"/>
          <a:cs typeface="+mn-cs"/>
        </a:defRPr>
      </a:lvl1pPr>
      <a:lvl2pPr marL="222609" indent="-135501" algn="l" rtl="0" eaLnBrk="1" fontAlgn="base" hangingPunct="1">
        <a:spcBef>
          <a:spcPct val="20000"/>
        </a:spcBef>
        <a:spcAft>
          <a:spcPct val="30000"/>
        </a:spcAft>
        <a:buClr>
          <a:srgbClr val="6639B7"/>
        </a:buClr>
        <a:buFont typeface="Arial" pitchFamily="34" charset="0"/>
        <a:buChar char="­"/>
        <a:defRPr>
          <a:solidFill>
            <a:schemeClr val="tx1"/>
          </a:solidFill>
          <a:latin typeface="+mn-lt"/>
        </a:defRPr>
      </a:lvl2pPr>
      <a:lvl3pPr marL="396825" indent="-174216" algn="l" rtl="0" eaLnBrk="1" fontAlgn="base" hangingPunct="1">
        <a:spcBef>
          <a:spcPct val="20000"/>
        </a:spcBef>
        <a:spcAft>
          <a:spcPct val="30000"/>
        </a:spcAft>
        <a:buClr>
          <a:srgbClr val="6639B7"/>
        </a:buClr>
        <a:buFont typeface="Arial" pitchFamily="34" charset="0"/>
        <a:buChar char="­"/>
        <a:defRPr sz="1200">
          <a:solidFill>
            <a:schemeClr val="tx1"/>
          </a:solidFill>
          <a:latin typeface="+mn-lt"/>
        </a:defRPr>
      </a:lvl3pPr>
      <a:lvl4pPr marL="567412"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4pPr>
      <a:lvl5pPr marL="745258"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5pPr>
      <a:lvl6pPr marL="1093690"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6pPr>
      <a:lvl7pPr marL="1442122"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7pPr>
      <a:lvl8pPr marL="1790554"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8pPr>
      <a:lvl9pPr marL="2138986" indent="-174216" algn="l" rtl="0" eaLnBrk="1" fontAlgn="base" hangingPunct="1">
        <a:spcBef>
          <a:spcPct val="20000"/>
        </a:spcBef>
        <a:spcAft>
          <a:spcPct val="30000"/>
        </a:spcAft>
        <a:buClr>
          <a:srgbClr val="6639B7"/>
        </a:buClr>
        <a:buFont typeface="Arial" pitchFamily="34" charset="0"/>
        <a:buChar char="­"/>
        <a:defRPr sz="1100">
          <a:solidFill>
            <a:schemeClr val="tx1"/>
          </a:solidFill>
          <a:latin typeface="+mn-lt"/>
        </a:defRPr>
      </a:lvl9pPr>
    </p:bodyStyle>
    <p:otherStyle>
      <a:defPPr>
        <a:defRPr lang="en-US"/>
      </a:defPPr>
      <a:lvl1pPr marL="0" algn="l" defTabSz="696864" rtl="0" eaLnBrk="1" latinLnBrk="0" hangingPunct="1">
        <a:defRPr sz="1400" kern="1200">
          <a:solidFill>
            <a:schemeClr val="tx1"/>
          </a:solidFill>
          <a:latin typeface="+mn-lt"/>
          <a:ea typeface="+mn-ea"/>
          <a:cs typeface="+mn-cs"/>
        </a:defRPr>
      </a:lvl1pPr>
      <a:lvl2pPr marL="348432" algn="l" defTabSz="696864" rtl="0" eaLnBrk="1" latinLnBrk="0" hangingPunct="1">
        <a:defRPr sz="1400" kern="1200">
          <a:solidFill>
            <a:schemeClr val="tx1"/>
          </a:solidFill>
          <a:latin typeface="+mn-lt"/>
          <a:ea typeface="+mn-ea"/>
          <a:cs typeface="+mn-cs"/>
        </a:defRPr>
      </a:lvl2pPr>
      <a:lvl3pPr marL="696864" algn="l" defTabSz="696864" rtl="0" eaLnBrk="1" latinLnBrk="0" hangingPunct="1">
        <a:defRPr sz="1400" kern="1200">
          <a:solidFill>
            <a:schemeClr val="tx1"/>
          </a:solidFill>
          <a:latin typeface="+mn-lt"/>
          <a:ea typeface="+mn-ea"/>
          <a:cs typeface="+mn-cs"/>
        </a:defRPr>
      </a:lvl3pPr>
      <a:lvl4pPr marL="1045296" algn="l" defTabSz="696864" rtl="0" eaLnBrk="1" latinLnBrk="0" hangingPunct="1">
        <a:defRPr sz="1400" kern="1200">
          <a:solidFill>
            <a:schemeClr val="tx1"/>
          </a:solidFill>
          <a:latin typeface="+mn-lt"/>
          <a:ea typeface="+mn-ea"/>
          <a:cs typeface="+mn-cs"/>
        </a:defRPr>
      </a:lvl4pPr>
      <a:lvl5pPr marL="1393728" algn="l" defTabSz="696864" rtl="0" eaLnBrk="1" latinLnBrk="0" hangingPunct="1">
        <a:defRPr sz="1400" kern="1200">
          <a:solidFill>
            <a:schemeClr val="tx1"/>
          </a:solidFill>
          <a:latin typeface="+mn-lt"/>
          <a:ea typeface="+mn-ea"/>
          <a:cs typeface="+mn-cs"/>
        </a:defRPr>
      </a:lvl5pPr>
      <a:lvl6pPr marL="1742161" algn="l" defTabSz="696864" rtl="0" eaLnBrk="1" latinLnBrk="0" hangingPunct="1">
        <a:defRPr sz="1400" kern="1200">
          <a:solidFill>
            <a:schemeClr val="tx1"/>
          </a:solidFill>
          <a:latin typeface="+mn-lt"/>
          <a:ea typeface="+mn-ea"/>
          <a:cs typeface="+mn-cs"/>
        </a:defRPr>
      </a:lvl6pPr>
      <a:lvl7pPr marL="2090593" algn="l" defTabSz="696864" rtl="0" eaLnBrk="1" latinLnBrk="0" hangingPunct="1">
        <a:defRPr sz="1400" kern="1200">
          <a:solidFill>
            <a:schemeClr val="tx1"/>
          </a:solidFill>
          <a:latin typeface="+mn-lt"/>
          <a:ea typeface="+mn-ea"/>
          <a:cs typeface="+mn-cs"/>
        </a:defRPr>
      </a:lvl7pPr>
      <a:lvl8pPr marL="2439025" algn="l" defTabSz="696864" rtl="0" eaLnBrk="1" latinLnBrk="0" hangingPunct="1">
        <a:defRPr sz="1400" kern="1200">
          <a:solidFill>
            <a:schemeClr val="tx1"/>
          </a:solidFill>
          <a:latin typeface="+mn-lt"/>
          <a:ea typeface="+mn-ea"/>
          <a:cs typeface="+mn-cs"/>
        </a:defRPr>
      </a:lvl8pPr>
      <a:lvl9pPr marL="2787457" algn="l" defTabSz="69686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17600" y="280988"/>
            <a:ext cx="8308800" cy="3093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37" name="Slide Number Placeholder 5"/>
          <p:cNvSpPr txBox="1">
            <a:spLocks/>
          </p:cNvSpPr>
          <p:nvPr/>
        </p:nvSpPr>
        <p:spPr>
          <a:xfrm>
            <a:off x="419102" y="4816800"/>
            <a:ext cx="144462"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71245D3D-131A-47D1-B100-B33219007AD2}" type="slidenum">
              <a:rPr lang="en-GB" sz="800" smtClean="0">
                <a:solidFill>
                  <a:srgbClr val="001135"/>
                </a:solidFill>
                <a:latin typeface="Nokia Pure Text Light"/>
                <a:cs typeface="Arial" panose="020B0604020202020204" pitchFamily="34" charset="0"/>
              </a:rPr>
              <a:pPr fontAlgn="base">
                <a:spcBef>
                  <a:spcPct val="0"/>
                </a:spcBef>
                <a:spcAft>
                  <a:spcPct val="0"/>
                </a:spcAft>
                <a:defRPr/>
              </a:pPr>
              <a:t>‹#›</a:t>
            </a:fld>
            <a:endParaRPr lang="en-GB" dirty="0">
              <a:solidFill>
                <a:srgbClr val="001135"/>
              </a:solidFill>
              <a:latin typeface="Nokia Pure Text Light"/>
              <a:cs typeface="Arial" panose="020B0604020202020204" pitchFamily="34" charset="0"/>
            </a:endParaRPr>
          </a:p>
        </p:txBody>
      </p:sp>
      <p:sp>
        <p:nvSpPr>
          <p:cNvPr id="39"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pPr fontAlgn="base">
              <a:spcBef>
                <a:spcPct val="0"/>
              </a:spcBef>
              <a:spcAft>
                <a:spcPct val="0"/>
              </a:spcAft>
            </a:pPr>
            <a:r>
              <a:rPr lang="en-US" dirty="0" smtClean="0">
                <a:solidFill>
                  <a:srgbClr val="001135"/>
                </a:solidFill>
                <a:latin typeface="Nokia Pure Text Light"/>
                <a:ea typeface="ヒラギノ角ゴ Pro W3"/>
                <a:cs typeface="Arial" panose="020B0604020202020204" pitchFamily="34" charset="0"/>
              </a:rPr>
              <a:t>&lt;Change information classification in footer&gt;</a:t>
            </a:r>
          </a:p>
        </p:txBody>
      </p:sp>
    </p:spTree>
    <p:extLst>
      <p:ext uri="{BB962C8B-B14F-4D97-AF65-F5344CB8AC3E}">
        <p14:creationId xmlns:p14="http://schemas.microsoft.com/office/powerpoint/2010/main" val="30803724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iming>
    <p:tnLst>
      <p:par>
        <p:cTn xmlns:p14="http://schemas.microsoft.com/office/powerpoint/2010/main" id="1" dur="indefinite" restart="never" nodeType="tmRoot"/>
      </p:par>
    </p:tnLst>
  </p:timing>
  <p:hf sldNum="0" hdr="0" dt="0"/>
  <p:txStyles>
    <p:titleStyle>
      <a:lvl1pPr algn="l" defTabSz="457200" rtl="0" eaLnBrk="1" fontAlgn="base" hangingPunct="1">
        <a:spcBef>
          <a:spcPct val="0"/>
        </a:spcBef>
        <a:spcAft>
          <a:spcPct val="0"/>
        </a:spcAft>
        <a:defRPr sz="2000" b="0" kern="1200">
          <a:solidFill>
            <a:schemeClr val="tx1"/>
          </a:solidFill>
          <a:latin typeface="+mj-lt"/>
          <a:ea typeface="Nokia Pure Headline Ultra Light" panose="020B0204020202020204" pitchFamily="34" charset="0"/>
          <a:cs typeface="Arial"/>
        </a:defRPr>
      </a:lvl1pPr>
      <a:lvl2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2pPr>
      <a:lvl3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3pPr>
      <a:lvl4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4pPr>
      <a:lvl5pPr algn="l" defTabSz="457200" rtl="0" eaLnBrk="1" fontAlgn="base" hangingPunct="1">
        <a:spcBef>
          <a:spcPct val="0"/>
        </a:spcBef>
        <a:spcAft>
          <a:spcPct val="0"/>
        </a:spcAft>
        <a:defRPr sz="4400" b="1">
          <a:solidFill>
            <a:schemeClr val="tx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8" indent="-230188" algn="l" defTabSz="457200" rtl="0" eaLnBrk="1" fontAlgn="base" hangingPunct="1">
        <a:spcBef>
          <a:spcPct val="0"/>
        </a:spcBef>
        <a:spcAft>
          <a:spcPts val="600"/>
        </a:spcAft>
        <a:buFont typeface="Arial" charset="0"/>
        <a:buChar char="•"/>
        <a:defRPr sz="3200" kern="1200">
          <a:solidFill>
            <a:schemeClr val="tx2"/>
          </a:solidFill>
          <a:latin typeface="+mn-lt"/>
          <a:ea typeface="ヒラギノ角ゴ Pro W3" charset="0"/>
          <a:cs typeface="ヒラギノ角ゴ Pro W3" charset="0"/>
        </a:defRPr>
      </a:lvl1pPr>
      <a:lvl2pPr marL="458788" indent="-228600" algn="l" defTabSz="457200" rtl="0" eaLnBrk="1" fontAlgn="base" hangingPunct="1">
        <a:spcBef>
          <a:spcPct val="0"/>
        </a:spcBef>
        <a:spcAft>
          <a:spcPts val="600"/>
        </a:spcAft>
        <a:buFont typeface="Lucida Grande"/>
        <a:buChar char="-"/>
        <a:defRPr sz="2800" kern="1200">
          <a:solidFill>
            <a:schemeClr val="tx2"/>
          </a:solidFill>
          <a:latin typeface="+mn-lt"/>
          <a:ea typeface="ヒラギノ角ゴ Pro W3" charset="0"/>
          <a:cs typeface="ヒラギノ角ゴ Pro W3"/>
        </a:defRPr>
      </a:lvl2pPr>
      <a:lvl3pPr marL="684213" indent="-225425" algn="l" defTabSz="457200" rtl="0" eaLnBrk="1" fontAlgn="base" hangingPunct="1">
        <a:spcBef>
          <a:spcPct val="0"/>
        </a:spcBef>
        <a:spcAft>
          <a:spcPts val="600"/>
        </a:spcAft>
        <a:buFont typeface="Arial" charset="0"/>
        <a:buChar char="•"/>
        <a:defRPr sz="2400" kern="1200">
          <a:solidFill>
            <a:schemeClr val="tx2"/>
          </a:solidFill>
          <a:latin typeface="+mn-lt"/>
          <a:ea typeface="ヒラギノ角ゴ Pro W3" charset="0"/>
          <a:cs typeface="ヒラギノ角ゴ Pro W3"/>
        </a:defRPr>
      </a:lvl3pPr>
      <a:lvl4pPr marL="912813" indent="-228600" algn="l" defTabSz="457200" rtl="0" eaLnBrk="1" fontAlgn="base" hangingPunct="1">
        <a:spcBef>
          <a:spcPct val="0"/>
        </a:spcBef>
        <a:spcAft>
          <a:spcPts val="600"/>
        </a:spcAft>
        <a:buFont typeface="Lucida Grande"/>
        <a:buChar char="-"/>
        <a:defRPr sz="2000" kern="1200">
          <a:solidFill>
            <a:schemeClr val="tx2"/>
          </a:solidFill>
          <a:latin typeface="+mn-lt"/>
          <a:ea typeface="ヒラギノ角ゴ Pro W3" charset="0"/>
          <a:cs typeface="ヒラギノ角ゴ Pro W3"/>
        </a:defRPr>
      </a:lvl4pPr>
      <a:lvl5pPr marL="1143000" indent="-230188" algn="l" defTabSz="457200" rtl="0" eaLnBrk="1" fontAlgn="base" hangingPunct="1">
        <a:spcBef>
          <a:spcPct val="0"/>
        </a:spcBef>
        <a:spcAft>
          <a:spcPts val="600"/>
        </a:spcAft>
        <a:buFont typeface="Arial" charset="0"/>
        <a:buChar char="•"/>
        <a:defRPr sz="2000" kern="1200">
          <a:solidFill>
            <a:schemeClr val="tx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amnetdb.net" TargetMode="Externa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http://www.ubnt.com/" TargetMode="External"/><Relationship Id="rId4" Type="http://schemas.openxmlformats.org/officeDocument/2006/relationships/hyperlink" Target="mailto:http://www.dbii.com/" TargetMode="External"/><Relationship Id="rId1" Type="http://schemas.openxmlformats.org/officeDocument/2006/relationships/slideLayout" Target="../slideLayouts/slideLayout2.xml"/><Relationship Id="rId2" Type="http://schemas.openxmlformats.org/officeDocument/2006/relationships/hyperlink" Target="mailto:http://www.mikrotik.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jpg"/><Relationship Id="rId5" Type="http://schemas.openxmlformats.org/officeDocument/2006/relationships/image" Target="../media/image23.png"/><Relationship Id="rId1" Type="http://schemas.microsoft.com/office/2007/relationships/media" Target="../media/media1.m4v"/><Relationship Id="rId2" Type="http://schemas.openxmlformats.org/officeDocument/2006/relationships/video" Target="../media/media1.m4v"/></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http://en.jirous.com/calculation-wifi" TargetMode="External"/><Relationship Id="rId4" Type="http://schemas.openxmlformats.org/officeDocument/2006/relationships/hyperlink" Target="mailto:http://www.pathloss.com/" TargetMode="External"/><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mailto:http://www.cplus.org/rmw/english1.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user/gulfcoastequity/videos" TargetMode="External"/><Relationship Id="rId4" Type="http://schemas.openxmlformats.org/officeDocument/2006/relationships/hyperlink" Target="https://www.hamwan.org" TargetMode="External"/><Relationship Id="rId5" Type="http://schemas.openxmlformats.org/officeDocument/2006/relationships/hyperlink" Target="http://www.ampr.org/pubs.html" TargetMode="External"/><Relationship Id="rId6" Type="http://schemas.openxmlformats.org/officeDocument/2006/relationships/hyperlink" Target="http://memhamwan.org/" TargetMode="External"/><Relationship Id="rId7" Type="http://schemas.openxmlformats.org/officeDocument/2006/relationships/hyperlink" Target="http://wiki.w9cr.net/" TargetMode="External"/><Relationship Id="rId1" Type="http://schemas.openxmlformats.org/officeDocument/2006/relationships/slideLayout" Target="../slideLayouts/slideLayout2.xml"/><Relationship Id="rId2" Type="http://schemas.openxmlformats.org/officeDocument/2006/relationships/hyperlink" Target="http://flscg.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4.xml"/><Relationship Id="rId2"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G"/><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G"/><Relationship Id="rId3"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hyperlink" Target="mailto:http://apps.fcc.gov/ecfs/document/view?id=7521093728" TargetMode="External"/><Relationship Id="rId4" Type="http://schemas.openxmlformats.org/officeDocument/2006/relationships/hyperlink" Target="mailto:http://www.arrl.org/news/uk-amateurs-losing-access-to-part-of-2-3-ghz-and-3-4-ghz-band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www.foto-webcam.e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HAMWAN</a:t>
            </a:r>
            <a:br>
              <a:rPr lang="en-US" dirty="0" smtClean="0">
                <a:solidFill>
                  <a:schemeClr val="tx1"/>
                </a:solidFill>
              </a:rPr>
            </a:br>
            <a:r>
              <a:rPr lang="en-US" sz="1800" b="0" dirty="0" smtClean="0">
                <a:solidFill>
                  <a:schemeClr val="tx1"/>
                </a:solidFill>
                <a:latin typeface="+mn-lt"/>
              </a:rPr>
              <a:t>PACKET RADIO FOR THE 21</a:t>
            </a:r>
            <a:r>
              <a:rPr lang="en-US" sz="1800" b="0" baseline="30000" dirty="0" smtClean="0">
                <a:solidFill>
                  <a:schemeClr val="tx1"/>
                </a:solidFill>
                <a:latin typeface="+mn-lt"/>
              </a:rPr>
              <a:t>ST</a:t>
            </a:r>
            <a:r>
              <a:rPr lang="en-US" sz="1800" b="0" dirty="0" smtClean="0">
                <a:solidFill>
                  <a:schemeClr val="tx1"/>
                </a:solidFill>
                <a:latin typeface="+mn-lt"/>
              </a:rPr>
              <a:t> CENTURY </a:t>
            </a:r>
            <a:r>
              <a:rPr lang="en-US" sz="1800" b="0" dirty="0" smtClean="0">
                <a:solidFill>
                  <a:schemeClr val="tx1"/>
                </a:solidFill>
              </a:rPr>
              <a:t> </a:t>
            </a:r>
            <a:r>
              <a:rPr lang="en-US" sz="1800" dirty="0" smtClean="0">
                <a:solidFill>
                  <a:schemeClr val="tx1"/>
                </a:solidFill>
              </a:rPr>
              <a:t/>
            </a:r>
            <a:br>
              <a:rPr lang="en-US" sz="1800" dirty="0" smtClean="0">
                <a:solidFill>
                  <a:schemeClr val="tx1"/>
                </a:solidFill>
              </a:rPr>
            </a:br>
            <a:endParaRPr lang="en-US" sz="1800" dirty="0">
              <a:solidFill>
                <a:schemeClr val="tx1"/>
              </a:solidFill>
            </a:endParaRPr>
          </a:p>
        </p:txBody>
      </p:sp>
      <p:sp>
        <p:nvSpPr>
          <p:cNvPr id="3" name="Subtitle 2"/>
          <p:cNvSpPr>
            <a:spLocks noGrp="1"/>
          </p:cNvSpPr>
          <p:nvPr>
            <p:ph type="subTitle" idx="1"/>
          </p:nvPr>
        </p:nvSpPr>
        <p:spPr/>
        <p:txBody>
          <a:bodyPr/>
          <a:lstStyle/>
          <a:p>
            <a:r>
              <a:rPr lang="en-US" dirty="0" smtClean="0"/>
              <a:t>Bryan Fields, W9CR</a:t>
            </a:r>
            <a:br>
              <a:rPr lang="en-US" dirty="0" smtClean="0"/>
            </a:br>
            <a:r>
              <a:rPr lang="en-US" dirty="0" smtClean="0"/>
              <a:t>w9cr@flscg.org</a:t>
            </a:r>
          </a:p>
        </p:txBody>
      </p:sp>
      <p:pic>
        <p:nvPicPr>
          <p:cNvPr id="5" name="Picture 4" descr="background ha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3111500"/>
          </a:xfrm>
          <a:prstGeom prst="rect">
            <a:avLst/>
          </a:prstGeom>
        </p:spPr>
      </p:pic>
    </p:spTree>
    <p:extLst>
      <p:ext uri="{BB962C8B-B14F-4D97-AF65-F5344CB8AC3E}">
        <p14:creationId xmlns:p14="http://schemas.microsoft.com/office/powerpoint/2010/main" val="39857326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HAMWAN DEPLOYMENTS</a:t>
            </a:r>
            <a:br>
              <a:rPr lang="en-US" dirty="0"/>
            </a:br>
            <a:r>
              <a:rPr lang="en-US" sz="1600" b="0" dirty="0"/>
              <a:t>MEMPHIS METRO</a:t>
            </a:r>
            <a:endParaRPr lang="en-US" dirty="0"/>
          </a:p>
        </p:txBody>
      </p:sp>
      <p:sp>
        <p:nvSpPr>
          <p:cNvPr id="3" name="Content Placeholder 2"/>
          <p:cNvSpPr>
            <a:spLocks noGrp="1"/>
          </p:cNvSpPr>
          <p:nvPr>
            <p:ph idx="1"/>
          </p:nvPr>
        </p:nvSpPr>
        <p:spPr>
          <a:xfrm>
            <a:off x="192942" y="1021557"/>
            <a:ext cx="4467003" cy="3394472"/>
          </a:xfrm>
        </p:spPr>
        <p:txBody>
          <a:bodyPr/>
          <a:lstStyle/>
          <a:p>
            <a:r>
              <a:rPr lang="en-US" dirty="0" smtClean="0"/>
              <a:t>Network Services – Running </a:t>
            </a:r>
            <a:r>
              <a:rPr lang="en-US" dirty="0"/>
              <a:t>today with redundancy + resiliency:</a:t>
            </a:r>
          </a:p>
          <a:p>
            <a:pPr lvl="2"/>
            <a:r>
              <a:rPr lang="en-US" dirty="0"/>
              <a:t>Flight tracker (on flightradar24.com)</a:t>
            </a:r>
          </a:p>
          <a:p>
            <a:pPr lvl="2"/>
            <a:r>
              <a:rPr lang="en-US" dirty="0"/>
              <a:t>IP Cameras (for weather, traffic, site equipment)</a:t>
            </a:r>
          </a:p>
          <a:p>
            <a:pPr lvl="2"/>
            <a:r>
              <a:rPr lang="en-US" dirty="0"/>
              <a:t>Weather stations (on weather underground)</a:t>
            </a:r>
          </a:p>
          <a:p>
            <a:pPr lvl="2"/>
            <a:r>
              <a:rPr lang="en-US" dirty="0"/>
              <a:t>VoIP and Video Conferencing</a:t>
            </a:r>
          </a:p>
          <a:p>
            <a:pPr lvl="2"/>
            <a:r>
              <a:rPr lang="en-US" dirty="0"/>
              <a:t>Monitoring and logging</a:t>
            </a:r>
          </a:p>
          <a:p>
            <a:pPr lvl="2"/>
            <a:r>
              <a:rPr lang="en-US" dirty="0"/>
              <a:t>Streaming of scanners and receivers</a:t>
            </a:r>
          </a:p>
          <a:p>
            <a:pPr lvl="1"/>
            <a:r>
              <a:rPr lang="en-US" dirty="0" smtClean="0"/>
              <a:t>Provide </a:t>
            </a:r>
            <a:r>
              <a:rPr lang="en-US" dirty="0"/>
              <a:t>network connectivity for other club’s D-Star and Allstar repeaters</a:t>
            </a:r>
          </a:p>
          <a:p>
            <a:endParaRPr lang="en-US" dirty="0"/>
          </a:p>
        </p:txBody>
      </p:sp>
      <p:pic>
        <p:nvPicPr>
          <p:cNvPr id="4" name="Shape 19"/>
          <p:cNvPicPr preferRelativeResize="0"/>
          <p:nvPr/>
        </p:nvPicPr>
        <p:blipFill>
          <a:blip r:embed="rId2">
            <a:alphaModFix/>
          </a:blip>
          <a:stretch>
            <a:fillRect/>
          </a:stretch>
        </p:blipFill>
        <p:spPr>
          <a:xfrm>
            <a:off x="4879237" y="82223"/>
            <a:ext cx="1761643" cy="774299"/>
          </a:xfrm>
          <a:prstGeom prst="rect">
            <a:avLst/>
          </a:prstGeom>
          <a:ln>
            <a:noFill/>
          </a:ln>
          <a:effectLst>
            <a:outerShdw blurRad="292100" dist="139700" dir="2700000" algn="tl" rotWithShape="0">
              <a:srgbClr val="333333">
                <a:alpha val="65000"/>
              </a:srgbClr>
            </a:outerShdw>
          </a:effectLst>
        </p:spPr>
      </p:pic>
      <p:pic>
        <p:nvPicPr>
          <p:cNvPr id="5" name="Shape 41"/>
          <p:cNvPicPr preferRelativeResize="0"/>
          <p:nvPr/>
        </p:nvPicPr>
        <p:blipFill>
          <a:blip r:embed="rId3">
            <a:alphaModFix/>
          </a:blip>
          <a:stretch>
            <a:fillRect/>
          </a:stretch>
        </p:blipFill>
        <p:spPr>
          <a:xfrm>
            <a:off x="4413239" y="963216"/>
            <a:ext cx="4915777" cy="3257564"/>
          </a:xfrm>
          <a:prstGeom prst="rect">
            <a:avLst/>
          </a:prstGeom>
          <a:noFill/>
          <a:ln>
            <a:noFill/>
          </a:ln>
        </p:spPr>
      </p:pic>
    </p:spTree>
    <p:extLst>
      <p:ext uri="{BB962C8B-B14F-4D97-AF65-F5344CB8AC3E}">
        <p14:creationId xmlns:p14="http://schemas.microsoft.com/office/powerpoint/2010/main" val="1565369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8" y="170260"/>
            <a:ext cx="8716596" cy="367680"/>
          </a:xfrm>
        </p:spPr>
        <p:txBody>
          <a:bodyPr/>
          <a:lstStyle/>
          <a:p>
            <a:r>
              <a:rPr lang="en-US" dirty="0" smtClean="0"/>
              <a:t>WHAT OTHER GROUPS ARE DOING</a:t>
            </a:r>
            <a:r>
              <a:rPr lang="en-US" dirty="0"/>
              <a:t/>
            </a:r>
            <a:br>
              <a:rPr lang="en-US" dirty="0"/>
            </a:br>
            <a:r>
              <a:rPr lang="en-US" b="0" dirty="0" smtClean="0"/>
              <a:t>EUROPEAN HAMNET</a:t>
            </a:r>
            <a:endParaRPr lang="en-US" b="0" dirty="0"/>
          </a:p>
        </p:txBody>
      </p:sp>
      <p:sp>
        <p:nvSpPr>
          <p:cNvPr id="3" name="Content Placeholder 2"/>
          <p:cNvSpPr>
            <a:spLocks noGrp="1"/>
          </p:cNvSpPr>
          <p:nvPr>
            <p:ph idx="1"/>
          </p:nvPr>
        </p:nvSpPr>
        <p:spPr>
          <a:xfrm>
            <a:off x="192942" y="1021557"/>
            <a:ext cx="3294341" cy="3394472"/>
          </a:xfrm>
        </p:spPr>
        <p:txBody>
          <a:bodyPr/>
          <a:lstStyle/>
          <a:p>
            <a:pPr lvl="1"/>
            <a:r>
              <a:rPr lang="en-US" dirty="0" smtClean="0"/>
              <a:t>European HamNET - </a:t>
            </a:r>
            <a:r>
              <a:rPr lang="en-US" dirty="0">
                <a:hlinkClick r:id="rId2"/>
              </a:rPr>
              <a:t>http://</a:t>
            </a:r>
            <a:r>
              <a:rPr lang="en-US" dirty="0" smtClean="0">
                <a:hlinkClick r:id="rId2"/>
              </a:rPr>
              <a:t>hamnetdb.net</a:t>
            </a:r>
            <a:endParaRPr lang="en-US" dirty="0" smtClean="0"/>
          </a:p>
          <a:p>
            <a:pPr lvl="2"/>
            <a:r>
              <a:rPr lang="en-US" dirty="0" smtClean="0"/>
              <a:t>Covers most of central Europe including: Germany, The Netherlands, Switzerland, Belgium, North Italy, Czech Republic</a:t>
            </a:r>
          </a:p>
          <a:p>
            <a:pPr lvl="2"/>
            <a:r>
              <a:rPr lang="en-US" dirty="0" smtClean="0"/>
              <a:t>About 4k nodes/users.  It’s by far the largest deployment</a:t>
            </a:r>
          </a:p>
          <a:p>
            <a:pPr lvl="2"/>
            <a:r>
              <a:rPr lang="en-US" dirty="0" smtClean="0"/>
              <a:t>Unfortunately it uses the IP-IP legacy 44net IP transport, but is moving away from that to BGP.  This means everything must go via UCSD gateway to reach the internet.</a:t>
            </a:r>
          </a:p>
          <a:p>
            <a:pPr lvl="2"/>
            <a:r>
              <a:rPr lang="en-US" dirty="0" err="1" smtClean="0"/>
              <a:t>Jann</a:t>
            </a:r>
            <a:r>
              <a:rPr lang="en-US" dirty="0" smtClean="0"/>
              <a:t>, DG8NGN has done an amazing job!</a:t>
            </a:r>
          </a:p>
        </p:txBody>
      </p:sp>
      <p:pic>
        <p:nvPicPr>
          <p:cNvPr id="5" name="Picture 4" descr="Screen Shot 2014-10-17 at 3.07.07 PM.png"/>
          <p:cNvPicPr>
            <a:picLocks noChangeAspect="1"/>
          </p:cNvPicPr>
          <p:nvPr/>
        </p:nvPicPr>
        <p:blipFill rotWithShape="1">
          <a:blip r:embed="rId3" cstate="print">
            <a:extLst>
              <a:ext uri="{28A0092B-C50C-407E-A947-70E740481C1C}">
                <a14:useLocalDpi xmlns:a14="http://schemas.microsoft.com/office/drawing/2010/main"/>
              </a:ext>
            </a:extLst>
          </a:blip>
          <a:srcRect t="3971" r="24100"/>
          <a:stretch/>
        </p:blipFill>
        <p:spPr>
          <a:xfrm>
            <a:off x="3487283" y="895317"/>
            <a:ext cx="5656717" cy="3920410"/>
          </a:xfrm>
          <a:prstGeom prst="rect">
            <a:avLst/>
          </a:prstGeom>
        </p:spPr>
      </p:pic>
    </p:spTree>
    <p:extLst>
      <p:ext uri="{BB962C8B-B14F-4D97-AF65-F5344CB8AC3E}">
        <p14:creationId xmlns:p14="http://schemas.microsoft.com/office/powerpoint/2010/main" val="1164345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HAMWAN </a:t>
            </a:r>
            <a:r>
              <a:rPr lang="en-US" dirty="0" smtClean="0"/>
              <a:t>DEPLOYMENTS</a:t>
            </a:r>
            <a:br>
              <a:rPr lang="en-US" dirty="0" smtClean="0"/>
            </a:br>
            <a:r>
              <a:rPr lang="en-US" b="0" dirty="0" smtClean="0"/>
              <a:t>TAMPA BAY 	</a:t>
            </a:r>
            <a:endParaRPr lang="en-US" dirty="0"/>
          </a:p>
        </p:txBody>
      </p:sp>
      <p:pic>
        <p:nvPicPr>
          <p:cNvPr id="5" name="Picture 4" descr="HamWan Tampa -75 dBm or better signal at 24dBm power out 60-60-70 30ft client antenna sector.png"/>
          <p:cNvPicPr>
            <a:picLocks noChangeAspect="1"/>
          </p:cNvPicPr>
          <p:nvPr/>
        </p:nvPicPr>
        <p:blipFill rotWithShape="1">
          <a:blip r:embed="rId2">
            <a:extLst>
              <a:ext uri="{28A0092B-C50C-407E-A947-70E740481C1C}">
                <a14:useLocalDpi xmlns:a14="http://schemas.microsoft.com/office/drawing/2010/main" val="0"/>
              </a:ext>
            </a:extLst>
          </a:blip>
          <a:srcRect l="33162" t="22185" r="32117" b="22836"/>
          <a:stretch/>
        </p:blipFill>
        <p:spPr>
          <a:xfrm>
            <a:off x="4828104" y="383250"/>
            <a:ext cx="4385350" cy="4385679"/>
          </a:xfrm>
          <a:prstGeom prst="rect">
            <a:avLst/>
          </a:prstGeom>
        </p:spPr>
      </p:pic>
      <p:sp>
        <p:nvSpPr>
          <p:cNvPr id="3" name="Content Placeholder 2"/>
          <p:cNvSpPr>
            <a:spLocks noGrp="1"/>
          </p:cNvSpPr>
          <p:nvPr>
            <p:ph idx="1"/>
          </p:nvPr>
        </p:nvSpPr>
        <p:spPr>
          <a:xfrm>
            <a:off x="192942" y="1021557"/>
            <a:ext cx="5015232" cy="3747372"/>
          </a:xfrm>
        </p:spPr>
        <p:txBody>
          <a:bodyPr/>
          <a:lstStyle/>
          <a:p>
            <a:r>
              <a:rPr lang="en-US" dirty="0" smtClean="0"/>
              <a:t>Deployed Tampa Hub April 2016</a:t>
            </a:r>
          </a:p>
          <a:p>
            <a:pPr lvl="2"/>
            <a:r>
              <a:rPr lang="en-US" dirty="0" smtClean="0"/>
              <a:t>IPv6 Enabled!	</a:t>
            </a:r>
            <a:endParaRPr lang="en-US" dirty="0" smtClean="0"/>
          </a:p>
          <a:p>
            <a:pPr lvl="1"/>
            <a:r>
              <a:rPr lang="en-US" dirty="0" smtClean="0"/>
              <a:t>Core building site has been secured</a:t>
            </a:r>
          </a:p>
          <a:p>
            <a:pPr lvl="2"/>
            <a:r>
              <a:rPr lang="en-US" dirty="0" smtClean="0"/>
              <a:t>Florida is not blessed with mountain tops or terrain</a:t>
            </a:r>
          </a:p>
          <a:p>
            <a:pPr lvl="2"/>
            <a:r>
              <a:rPr lang="en-US" dirty="0" smtClean="0"/>
              <a:t>Fiber had to be fusion spliced for this</a:t>
            </a:r>
          </a:p>
          <a:p>
            <a:pPr lvl="2"/>
            <a:r>
              <a:rPr lang="en-US" dirty="0" smtClean="0"/>
              <a:t>5.9 GHz Sectors are in place</a:t>
            </a:r>
          </a:p>
          <a:p>
            <a:pPr lvl="2"/>
            <a:r>
              <a:rPr lang="en-US" dirty="0" smtClean="0"/>
              <a:t>Started in January 2016 after </a:t>
            </a:r>
            <a:r>
              <a:rPr lang="en-US" dirty="0" err="1" smtClean="0"/>
              <a:t>MOU</a:t>
            </a:r>
            <a:r>
              <a:rPr lang="en-US" dirty="0" smtClean="0"/>
              <a:t> with site manager</a:t>
            </a:r>
          </a:p>
          <a:p>
            <a:pPr lvl="1"/>
            <a:r>
              <a:rPr lang="en-US" dirty="0" smtClean="0"/>
              <a:t>Proposed coverage based </a:t>
            </a:r>
            <a:r>
              <a:rPr lang="en-US" dirty="0" smtClean="0"/>
              <a:t>on 30 dBi client</a:t>
            </a:r>
            <a:endParaRPr lang="en-US" dirty="0" smtClean="0"/>
          </a:p>
          <a:p>
            <a:pPr lvl="1"/>
            <a:r>
              <a:rPr lang="en-US" dirty="0" smtClean="0"/>
              <a:t>Also </a:t>
            </a:r>
            <a:r>
              <a:rPr lang="en-US" dirty="0" smtClean="0"/>
              <a:t>support three analog repeaters</a:t>
            </a:r>
          </a:p>
          <a:p>
            <a:pPr lvl="2"/>
            <a:r>
              <a:rPr lang="en-US" dirty="0" smtClean="0"/>
              <a:t>224.280, 443.525, 927.050</a:t>
            </a:r>
          </a:p>
          <a:p>
            <a:pPr lvl="2"/>
            <a:r>
              <a:rPr lang="en-US" dirty="0" smtClean="0"/>
              <a:t>Organized under Florida Simulcast Group, Inc. a </a:t>
            </a:r>
            <a:r>
              <a:rPr lang="en-US" dirty="0"/>
              <a:t/>
            </a:r>
            <a:br>
              <a:rPr lang="en-US" dirty="0"/>
            </a:br>
            <a:r>
              <a:rPr lang="en-US" dirty="0" smtClean="0"/>
              <a:t>501</a:t>
            </a:r>
            <a:r>
              <a:rPr lang="en-US" dirty="0" smtClean="0"/>
              <a:t>(c)3 non-profit</a:t>
            </a:r>
          </a:p>
          <a:p>
            <a:pPr lvl="2"/>
            <a:endParaRPr lang="en-US" dirty="0"/>
          </a:p>
        </p:txBody>
      </p:sp>
    </p:spTree>
    <p:extLst>
      <p:ext uri="{BB962C8B-B14F-4D97-AF65-F5344CB8AC3E}">
        <p14:creationId xmlns:p14="http://schemas.microsoft.com/office/powerpoint/2010/main" val="2390766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HAMWAN </a:t>
            </a:r>
            <a:r>
              <a:rPr lang="en-US" dirty="0" smtClean="0"/>
              <a:t>DEPLOYMENTS</a:t>
            </a:r>
            <a:br>
              <a:rPr lang="en-US" dirty="0" smtClean="0"/>
            </a:br>
            <a:r>
              <a:rPr lang="en-US" b="0" dirty="0" smtClean="0"/>
              <a:t>St Petersburg</a:t>
            </a:r>
            <a:r>
              <a:rPr lang="en-US" b="0" dirty="0" smtClean="0"/>
              <a:t>	</a:t>
            </a:r>
            <a:endParaRPr lang="en-US" dirty="0"/>
          </a:p>
        </p:txBody>
      </p:sp>
      <p:sp>
        <p:nvSpPr>
          <p:cNvPr id="3" name="Content Placeholder 2"/>
          <p:cNvSpPr>
            <a:spLocks noGrp="1"/>
          </p:cNvSpPr>
          <p:nvPr>
            <p:ph idx="1"/>
          </p:nvPr>
        </p:nvSpPr>
        <p:spPr>
          <a:xfrm>
            <a:off x="192942" y="1021557"/>
            <a:ext cx="5015232" cy="3747372"/>
          </a:xfrm>
        </p:spPr>
        <p:txBody>
          <a:bodyPr/>
          <a:lstStyle/>
          <a:p>
            <a:r>
              <a:rPr lang="en-US" dirty="0" smtClean="0"/>
              <a:t>Deployed December 2016</a:t>
            </a:r>
            <a:endParaRPr lang="en-US" dirty="0" smtClean="0"/>
          </a:p>
          <a:p>
            <a:pPr lvl="1"/>
            <a:r>
              <a:rPr lang="en-US" dirty="0" smtClean="0"/>
              <a:t>Links back to Tampa at 3.4 GHz</a:t>
            </a:r>
            <a:endParaRPr lang="en-US" dirty="0" smtClean="0"/>
          </a:p>
          <a:p>
            <a:pPr lvl="2"/>
            <a:r>
              <a:rPr lang="en-US" dirty="0" smtClean="0"/>
              <a:t>140 Mbit/s Link -65 dBm Signal with 24 dBi Dish</a:t>
            </a:r>
            <a:endParaRPr lang="en-US" dirty="0" smtClean="0"/>
          </a:p>
          <a:p>
            <a:pPr lvl="1"/>
            <a:r>
              <a:rPr lang="en-US" dirty="0" smtClean="0"/>
              <a:t>Proposed coverage based </a:t>
            </a:r>
            <a:r>
              <a:rPr lang="en-US" dirty="0" smtClean="0"/>
              <a:t>on 30 dBi client</a:t>
            </a:r>
            <a:endParaRPr lang="en-US" dirty="0"/>
          </a:p>
          <a:p>
            <a:pPr lvl="1"/>
            <a:r>
              <a:rPr lang="en-US" dirty="0" smtClean="0"/>
              <a:t>Tested to link up in Sarasota at -85 dBm</a:t>
            </a:r>
          </a:p>
          <a:p>
            <a:pPr lvl="2"/>
            <a:r>
              <a:rPr lang="en-US" dirty="0" smtClean="0"/>
              <a:t>90’ up on a building at 30 Miles</a:t>
            </a:r>
          </a:p>
          <a:p>
            <a:pPr lvl="1"/>
            <a:r>
              <a:rPr lang="en-US" dirty="0" smtClean="0"/>
              <a:t>Supports a couple repeaters</a:t>
            </a:r>
          </a:p>
          <a:p>
            <a:pPr lvl="2"/>
            <a:r>
              <a:rPr lang="en-US" dirty="0" smtClean="0"/>
              <a:t>KA9RIX has his hub linked on it from Madeira beach.</a:t>
            </a:r>
          </a:p>
          <a:p>
            <a:pPr lvl="1"/>
            <a:r>
              <a:rPr lang="en-US" dirty="0" smtClean="0"/>
              <a:t>North county coverage could be better</a:t>
            </a:r>
            <a:endParaRPr lang="en-US" dirty="0" smtClean="0"/>
          </a:p>
        </p:txBody>
      </p:sp>
      <p:pic>
        <p:nvPicPr>
          <p:cNvPr id="4" name="Picture 3" descr="St Pete Coverage 30 dBi client at 30 ft - 75dBm and 90dBm Contour 70% of time.png"/>
          <p:cNvPicPr>
            <a:picLocks noChangeAspect="1"/>
          </p:cNvPicPr>
          <p:nvPr/>
        </p:nvPicPr>
        <p:blipFill rotWithShape="1">
          <a:blip r:embed="rId2">
            <a:extLst>
              <a:ext uri="{28A0092B-C50C-407E-A947-70E740481C1C}">
                <a14:useLocalDpi xmlns:a14="http://schemas.microsoft.com/office/drawing/2010/main" val="0"/>
              </a:ext>
            </a:extLst>
          </a:blip>
          <a:srcRect l="36694" t="27586" r="36138" b="10683"/>
          <a:stretch/>
        </p:blipFill>
        <p:spPr>
          <a:xfrm>
            <a:off x="5752726" y="396895"/>
            <a:ext cx="2998131" cy="4302577"/>
          </a:xfrm>
          <a:prstGeom prst="rect">
            <a:avLst/>
          </a:prstGeom>
        </p:spPr>
      </p:pic>
    </p:spTree>
    <p:extLst>
      <p:ext uri="{BB962C8B-B14F-4D97-AF65-F5344CB8AC3E}">
        <p14:creationId xmlns:p14="http://schemas.microsoft.com/office/powerpoint/2010/main" val="2493680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8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08" y="1141071"/>
            <a:ext cx="4670121" cy="3502591"/>
          </a:xfrm>
          <a:prstGeom prst="rect">
            <a:avLst/>
          </a:prstGeom>
        </p:spPr>
      </p:pic>
      <p:pic>
        <p:nvPicPr>
          <p:cNvPr id="7" name="Picture 6" descr="IMG_0835.JPG"/>
          <p:cNvPicPr>
            <a:picLocks noChangeAspect="1"/>
          </p:cNvPicPr>
          <p:nvPr/>
        </p:nvPicPr>
        <p:blipFill rotWithShape="1">
          <a:blip r:embed="rId4">
            <a:extLst>
              <a:ext uri="{28A0092B-C50C-407E-A947-70E740481C1C}">
                <a14:useLocalDpi xmlns:a14="http://schemas.microsoft.com/office/drawing/2010/main" val="0"/>
              </a:ext>
            </a:extLst>
          </a:blip>
          <a:srcRect t="37618" b="20521"/>
          <a:stretch/>
        </p:blipFill>
        <p:spPr>
          <a:xfrm>
            <a:off x="2286000" y="64495"/>
            <a:ext cx="6858000" cy="2153152"/>
          </a:xfrm>
          <a:prstGeom prst="rect">
            <a:avLst/>
          </a:prstGeom>
        </p:spPr>
      </p:pic>
      <p:sp>
        <p:nvSpPr>
          <p:cNvPr id="2" name="Title 1"/>
          <p:cNvSpPr>
            <a:spLocks noGrp="1"/>
          </p:cNvSpPr>
          <p:nvPr>
            <p:ph type="title"/>
          </p:nvPr>
        </p:nvSpPr>
        <p:spPr/>
        <p:txBody>
          <a:bodyPr/>
          <a:lstStyle/>
          <a:p>
            <a:r>
              <a:rPr lang="en-US" dirty="0"/>
              <a:t>HAMWAN </a:t>
            </a:r>
            <a:r>
              <a:rPr lang="en-US" dirty="0" smtClean="0"/>
              <a:t>DEPLOYMENTS</a:t>
            </a:r>
            <a:br>
              <a:rPr lang="en-US" dirty="0" smtClean="0"/>
            </a:br>
            <a:r>
              <a:rPr lang="en-US" b="0" dirty="0" smtClean="0"/>
              <a:t>St Petersburg</a:t>
            </a:r>
            <a:r>
              <a:rPr lang="en-US" b="0" dirty="0" smtClean="0"/>
              <a:t>	</a:t>
            </a:r>
            <a:endParaRPr lang="en-US" dirty="0"/>
          </a:p>
        </p:txBody>
      </p:sp>
      <p:pic>
        <p:nvPicPr>
          <p:cNvPr id="8" name="Picture 7" descr="IMG_0844.JPG"/>
          <p:cNvPicPr>
            <a:picLocks noChangeAspect="1"/>
          </p:cNvPicPr>
          <p:nvPr/>
        </p:nvPicPr>
        <p:blipFill rotWithShape="1">
          <a:blip r:embed="rId5">
            <a:extLst>
              <a:ext uri="{28A0092B-C50C-407E-A947-70E740481C1C}">
                <a14:useLocalDpi xmlns:a14="http://schemas.microsoft.com/office/drawing/2010/main" val="0"/>
              </a:ext>
            </a:extLst>
          </a:blip>
          <a:srcRect t="27300" b="19457"/>
          <a:stretch/>
        </p:blipFill>
        <p:spPr>
          <a:xfrm>
            <a:off x="4721057" y="2808026"/>
            <a:ext cx="4422944" cy="1766179"/>
          </a:xfrm>
          <a:prstGeom prst="rect">
            <a:avLst/>
          </a:prstGeom>
        </p:spPr>
      </p:pic>
      <p:pic>
        <p:nvPicPr>
          <p:cNvPr id="9" name="Picture 8"/>
          <p:cNvPicPr>
            <a:picLocks noChangeAspect="1"/>
          </p:cNvPicPr>
          <p:nvPr/>
        </p:nvPicPr>
        <p:blipFill>
          <a:blip r:embed="rId6"/>
          <a:stretch>
            <a:fillRect/>
          </a:stretch>
        </p:blipFill>
        <p:spPr>
          <a:xfrm>
            <a:off x="1384300" y="1663700"/>
            <a:ext cx="6375400" cy="1816100"/>
          </a:xfrm>
          <a:prstGeom prst="rect">
            <a:avLst/>
          </a:prstGeom>
        </p:spPr>
      </p:pic>
    </p:spTree>
    <p:extLst>
      <p:ext uri="{BB962C8B-B14F-4D97-AF65-F5344CB8AC3E}">
        <p14:creationId xmlns:p14="http://schemas.microsoft.com/office/powerpoint/2010/main" val="2798696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HAMWAN </a:t>
            </a:r>
            <a:r>
              <a:rPr lang="en-US" dirty="0" smtClean="0"/>
              <a:t>DEPLOYMENTS</a:t>
            </a:r>
            <a:br>
              <a:rPr lang="en-US" dirty="0" smtClean="0"/>
            </a:br>
            <a:r>
              <a:rPr lang="en-US" b="0" dirty="0" smtClean="0"/>
              <a:t>St Petersburg - Tampa</a:t>
            </a:r>
            <a:r>
              <a:rPr lang="en-US" b="0" dirty="0" smtClean="0"/>
              <a:t>	</a:t>
            </a:r>
            <a:endParaRPr lang="en-US" dirty="0"/>
          </a:p>
        </p:txBody>
      </p:sp>
      <p:sp>
        <p:nvSpPr>
          <p:cNvPr id="3" name="Content Placeholder 2"/>
          <p:cNvSpPr>
            <a:spLocks noGrp="1"/>
          </p:cNvSpPr>
          <p:nvPr>
            <p:ph idx="1"/>
          </p:nvPr>
        </p:nvSpPr>
        <p:spPr>
          <a:xfrm>
            <a:off x="192942" y="1021557"/>
            <a:ext cx="5015232" cy="3747372"/>
          </a:xfrm>
        </p:spPr>
        <p:txBody>
          <a:bodyPr/>
          <a:lstStyle/>
          <a:p>
            <a:r>
              <a:rPr lang="en-US" dirty="0" smtClean="0"/>
              <a:t>Combined coverage of Network is excellent</a:t>
            </a:r>
          </a:p>
          <a:p>
            <a:r>
              <a:rPr lang="en-US" dirty="0" smtClean="0"/>
              <a:t>We fill in several nulls from Tampa</a:t>
            </a:r>
          </a:p>
          <a:p>
            <a:r>
              <a:rPr lang="en-US" dirty="0" smtClean="0"/>
              <a:t>Looking to the future</a:t>
            </a:r>
          </a:p>
          <a:p>
            <a:pPr lvl="1"/>
            <a:r>
              <a:rPr lang="en-US" dirty="0" smtClean="0"/>
              <a:t>Expansion to Sarasota</a:t>
            </a:r>
          </a:p>
          <a:p>
            <a:pPr lvl="2"/>
            <a:r>
              <a:rPr lang="en-US" dirty="0" smtClean="0"/>
              <a:t>This is planned for 2017 at 280’ in downtown</a:t>
            </a:r>
          </a:p>
          <a:p>
            <a:pPr lvl="2"/>
            <a:r>
              <a:rPr lang="en-US" dirty="0" smtClean="0"/>
              <a:t>Will enable a full ring redundant backbone</a:t>
            </a:r>
          </a:p>
          <a:p>
            <a:pPr lvl="2"/>
            <a:r>
              <a:rPr lang="en-US" dirty="0" smtClean="0"/>
              <a:t>Sarasota to Tampa shot is a bit long at 42 miles.</a:t>
            </a:r>
          </a:p>
          <a:p>
            <a:pPr lvl="1"/>
            <a:r>
              <a:rPr lang="en-US" dirty="0" smtClean="0"/>
              <a:t>Can we pickup a site on the East side of the Bay?</a:t>
            </a:r>
          </a:p>
          <a:p>
            <a:pPr marL="87108" lvl="1" indent="0">
              <a:buNone/>
            </a:pPr>
            <a:endParaRPr lang="en-US" dirty="0" smtClean="0"/>
          </a:p>
        </p:txBody>
      </p:sp>
      <p:pic>
        <p:nvPicPr>
          <p:cNvPr id="5" name="Picture 4" descr="St Pete &amp; Tampa HamWAN Combined Coverage 30 dBi client at 30 ft - 75dBm and -85dBm Contour 70% of time.png"/>
          <p:cNvPicPr>
            <a:picLocks noChangeAspect="1"/>
          </p:cNvPicPr>
          <p:nvPr/>
        </p:nvPicPr>
        <p:blipFill rotWithShape="1">
          <a:blip r:embed="rId2">
            <a:extLst>
              <a:ext uri="{28A0092B-C50C-407E-A947-70E740481C1C}">
                <a14:useLocalDpi xmlns:a14="http://schemas.microsoft.com/office/drawing/2010/main" val="0"/>
              </a:ext>
            </a:extLst>
          </a:blip>
          <a:srcRect l="32944" t="15433" r="29411" b="10682"/>
          <a:stretch/>
        </p:blipFill>
        <p:spPr>
          <a:xfrm>
            <a:off x="5298139" y="55875"/>
            <a:ext cx="3661072" cy="4538175"/>
          </a:xfrm>
          <a:prstGeom prst="rect">
            <a:avLst/>
          </a:prstGeom>
        </p:spPr>
      </p:pic>
    </p:spTree>
    <p:extLst>
      <p:ext uri="{BB962C8B-B14F-4D97-AF65-F5344CB8AC3E}">
        <p14:creationId xmlns:p14="http://schemas.microsoft.com/office/powerpoint/2010/main" val="4276082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ARCHITECTURE</a:t>
            </a:r>
            <a:br>
              <a:rPr lang="en-US" dirty="0" smtClean="0"/>
            </a:br>
            <a:r>
              <a:rPr lang="en-US" b="0" dirty="0" smtClean="0"/>
              <a:t>ACCESS SITES, BACKBONE AND INTERCONNECT </a:t>
            </a:r>
            <a:endParaRPr lang="en-US" b="0" dirty="0"/>
          </a:p>
        </p:txBody>
      </p:sp>
      <p:sp>
        <p:nvSpPr>
          <p:cNvPr id="3" name="Content Placeholder 2"/>
          <p:cNvSpPr>
            <a:spLocks noGrp="1"/>
          </p:cNvSpPr>
          <p:nvPr>
            <p:ph idx="1"/>
          </p:nvPr>
        </p:nvSpPr>
        <p:spPr>
          <a:xfrm>
            <a:off x="192941" y="1021557"/>
            <a:ext cx="8752325" cy="3394472"/>
          </a:xfrm>
        </p:spPr>
        <p:txBody>
          <a:bodyPr/>
          <a:lstStyle/>
          <a:p>
            <a:r>
              <a:rPr lang="en-US" dirty="0" smtClean="0"/>
              <a:t>Major parts of the network</a:t>
            </a:r>
          </a:p>
          <a:p>
            <a:r>
              <a:rPr lang="en-US" dirty="0" smtClean="0"/>
              <a:t>An access site is basically a rooftop user facing access points (AP’s) are on.</a:t>
            </a:r>
          </a:p>
          <a:p>
            <a:pPr lvl="1"/>
            <a:r>
              <a:rPr lang="en-US" b="1" dirty="0" smtClean="0"/>
              <a:t>AP’s</a:t>
            </a:r>
            <a:r>
              <a:rPr lang="en-US" dirty="0" smtClean="0"/>
              <a:t> are in the 5.9 GHz band.  Provide end user access, must be </a:t>
            </a:r>
            <a:r>
              <a:rPr lang="en-US" dirty="0" err="1" smtClean="0"/>
              <a:t>Mikrotik</a:t>
            </a:r>
            <a:r>
              <a:rPr lang="en-US" dirty="0" smtClean="0"/>
              <a:t> to be HamWAN</a:t>
            </a:r>
          </a:p>
          <a:p>
            <a:pPr lvl="1"/>
            <a:r>
              <a:rPr lang="en-US" b="1" dirty="0" smtClean="0"/>
              <a:t>Backbone</a:t>
            </a:r>
            <a:r>
              <a:rPr lang="en-US" dirty="0" smtClean="0"/>
              <a:t> links at 9cm, or unlicensed bands, anything that is IP transport will work</a:t>
            </a:r>
          </a:p>
          <a:p>
            <a:pPr lvl="1"/>
            <a:r>
              <a:rPr lang="en-US" b="1" dirty="0" smtClean="0"/>
              <a:t>Router </a:t>
            </a:r>
            <a:r>
              <a:rPr lang="en-US" dirty="0" smtClean="0"/>
              <a:t>– All radios (AP’s and backbone) are connected to a </a:t>
            </a:r>
            <a:r>
              <a:rPr lang="en-US" dirty="0" smtClean="0"/>
              <a:t>router (</a:t>
            </a:r>
            <a:r>
              <a:rPr lang="en-US" dirty="0" err="1" smtClean="0"/>
              <a:t>JNPR</a:t>
            </a:r>
            <a:r>
              <a:rPr lang="en-US" dirty="0" smtClean="0"/>
              <a:t> EX 4200)</a:t>
            </a:r>
            <a:endParaRPr lang="en-US" dirty="0" smtClean="0"/>
          </a:p>
          <a:p>
            <a:pPr lvl="1"/>
            <a:r>
              <a:rPr lang="en-US" dirty="0" smtClean="0"/>
              <a:t>An access site is ideally co-located with a conventional/digital repeater for linking voice over the network</a:t>
            </a:r>
          </a:p>
          <a:p>
            <a:pPr lvl="1"/>
            <a:r>
              <a:rPr lang="en-US" dirty="0" smtClean="0"/>
              <a:t>As with any site this should be on generator or emergency back up power.</a:t>
            </a:r>
          </a:p>
        </p:txBody>
      </p:sp>
    </p:spTree>
    <p:extLst>
      <p:ext uri="{BB962C8B-B14F-4D97-AF65-F5344CB8AC3E}">
        <p14:creationId xmlns:p14="http://schemas.microsoft.com/office/powerpoint/2010/main" val="2240261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ARCHITECTURE</a:t>
            </a:r>
            <a:br>
              <a:rPr lang="en-US" dirty="0" smtClean="0"/>
            </a:br>
            <a:r>
              <a:rPr lang="en-US" b="0" dirty="0" smtClean="0"/>
              <a:t>ACCESS SITES, BACKBONE AND INTERCONNECT </a:t>
            </a:r>
            <a:endParaRPr lang="en-US" b="0" dirty="0"/>
          </a:p>
        </p:txBody>
      </p:sp>
      <p:pic>
        <p:nvPicPr>
          <p:cNvPr id="7" name="Picture 6"/>
          <p:cNvPicPr>
            <a:picLocks noChangeAspect="1"/>
          </p:cNvPicPr>
          <p:nvPr/>
        </p:nvPicPr>
        <p:blipFill>
          <a:blip r:embed="rId3"/>
          <a:stretch>
            <a:fillRect/>
          </a:stretch>
        </p:blipFill>
        <p:spPr>
          <a:xfrm>
            <a:off x="156308" y="770796"/>
            <a:ext cx="4140200" cy="3759200"/>
          </a:xfrm>
          <a:prstGeom prst="rect">
            <a:avLst/>
          </a:prstGeom>
        </p:spPr>
      </p:pic>
      <p:pic>
        <p:nvPicPr>
          <p:cNvPr id="6" name="Picture 5"/>
          <p:cNvPicPr>
            <a:picLocks noChangeAspect="1"/>
          </p:cNvPicPr>
          <p:nvPr/>
        </p:nvPicPr>
        <p:blipFill>
          <a:blip r:embed="rId4"/>
          <a:stretch>
            <a:fillRect/>
          </a:stretch>
        </p:blipFill>
        <p:spPr>
          <a:xfrm>
            <a:off x="4437737" y="1029412"/>
            <a:ext cx="4706263" cy="3467145"/>
          </a:xfrm>
          <a:prstGeom prst="rect">
            <a:avLst/>
          </a:prstGeom>
        </p:spPr>
      </p:pic>
      <p:cxnSp>
        <p:nvCxnSpPr>
          <p:cNvPr id="10" name="Straight Connector 9"/>
          <p:cNvCxnSpPr>
            <a:stCxn id="2" idx="2"/>
          </p:cNvCxnSpPr>
          <p:nvPr/>
        </p:nvCxnSpPr>
        <p:spPr bwMode="auto">
          <a:xfrm>
            <a:off x="4514606" y="963216"/>
            <a:ext cx="45969" cy="3533341"/>
          </a:xfrm>
          <a:prstGeom prst="line">
            <a:avLst/>
          </a:prstGeom>
          <a:noFill/>
          <a:ln w="9525" cap="flat" cmpd="sng" algn="ctr">
            <a:noFill/>
            <a:prstDash val="solid"/>
            <a:round/>
            <a:headEnd type="none" w="med" len="med"/>
            <a:tailEnd type="none" w="med" len="med"/>
          </a:ln>
          <a:effectLst/>
        </p:spPr>
      </p:cxnSp>
      <p:cxnSp>
        <p:nvCxnSpPr>
          <p:cNvPr id="13" name="Straight Connector 12"/>
          <p:cNvCxnSpPr/>
          <p:nvPr/>
        </p:nvCxnSpPr>
        <p:spPr bwMode="auto">
          <a:xfrm flipV="1">
            <a:off x="4514606" y="1877616"/>
            <a:ext cx="914400" cy="3265884"/>
          </a:xfrm>
          <a:prstGeom prst="line">
            <a:avLst/>
          </a:prstGeom>
          <a:noFill/>
          <a:ln w="9525" cap="flat" cmpd="sng" algn="ctr">
            <a:noFill/>
            <a:prstDash val="solid"/>
            <a:round/>
            <a:headEnd type="none" w="med" len="med"/>
            <a:tailEnd type="none" w="med" len="med"/>
          </a:ln>
          <a:effectLst/>
        </p:spPr>
      </p:cxnSp>
      <p:sp>
        <p:nvSpPr>
          <p:cNvPr id="15" name="Rectangle 14"/>
          <p:cNvSpPr/>
          <p:nvPr/>
        </p:nvSpPr>
        <p:spPr bwMode="auto">
          <a:xfrm>
            <a:off x="4322984" y="809280"/>
            <a:ext cx="95512" cy="3991480"/>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6" name="TextBox 15"/>
          <p:cNvSpPr txBox="1"/>
          <p:nvPr/>
        </p:nvSpPr>
        <p:spPr>
          <a:xfrm>
            <a:off x="889773" y="4452112"/>
            <a:ext cx="2046090" cy="369332"/>
          </a:xfrm>
          <a:prstGeom prst="rect">
            <a:avLst/>
          </a:prstGeom>
          <a:noFill/>
        </p:spPr>
        <p:txBody>
          <a:bodyPr wrap="none" rtlCol="0">
            <a:spAutoFit/>
          </a:bodyPr>
          <a:lstStyle/>
          <a:p>
            <a:r>
              <a:rPr lang="en-US" dirty="0" smtClean="0"/>
              <a:t>Network Overview</a:t>
            </a:r>
            <a:endParaRPr lang="en-US" dirty="0"/>
          </a:p>
        </p:txBody>
      </p:sp>
      <p:sp>
        <p:nvSpPr>
          <p:cNvPr id="17" name="TextBox 16"/>
          <p:cNvSpPr txBox="1"/>
          <p:nvPr/>
        </p:nvSpPr>
        <p:spPr>
          <a:xfrm>
            <a:off x="4514606" y="4345330"/>
            <a:ext cx="1893705" cy="369332"/>
          </a:xfrm>
          <a:prstGeom prst="rect">
            <a:avLst/>
          </a:prstGeom>
          <a:noFill/>
        </p:spPr>
        <p:txBody>
          <a:bodyPr wrap="none" rtlCol="0">
            <a:spAutoFit/>
          </a:bodyPr>
          <a:lstStyle/>
          <a:p>
            <a:r>
              <a:rPr lang="en-US" dirty="0" smtClean="0"/>
              <a:t>Access Point Site</a:t>
            </a:r>
            <a:endParaRPr lang="en-US" dirty="0"/>
          </a:p>
        </p:txBody>
      </p:sp>
    </p:spTree>
    <p:extLst>
      <p:ext uri="{BB962C8B-B14F-4D97-AF65-F5344CB8AC3E}">
        <p14:creationId xmlns:p14="http://schemas.microsoft.com/office/powerpoint/2010/main" val="2338711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ARCHITECTURE</a:t>
            </a:r>
            <a:br>
              <a:rPr lang="en-US" dirty="0"/>
            </a:br>
            <a:r>
              <a:rPr lang="en-US" b="0" dirty="0" smtClean="0"/>
              <a:t>ACCESS SITES, BACKBONE AND INTERCONNECT </a:t>
            </a:r>
            <a:endParaRPr lang="en-US" dirty="0"/>
          </a:p>
        </p:txBody>
      </p:sp>
      <p:sp>
        <p:nvSpPr>
          <p:cNvPr id="3" name="Content Placeholder 2"/>
          <p:cNvSpPr>
            <a:spLocks noGrp="1"/>
          </p:cNvSpPr>
          <p:nvPr>
            <p:ph idx="1"/>
          </p:nvPr>
        </p:nvSpPr>
        <p:spPr/>
        <p:txBody>
          <a:bodyPr/>
          <a:lstStyle/>
          <a:p>
            <a:r>
              <a:rPr lang="en-US" dirty="0" smtClean="0"/>
              <a:t>Network Backbone &amp; Interconnect</a:t>
            </a:r>
          </a:p>
          <a:p>
            <a:pPr lvl="1"/>
            <a:r>
              <a:rPr lang="en-US" dirty="0" smtClean="0"/>
              <a:t>The backbone consists of the interconnect between all sites.  </a:t>
            </a:r>
          </a:p>
          <a:p>
            <a:pPr lvl="2"/>
            <a:r>
              <a:rPr lang="en-US" dirty="0" smtClean="0"/>
              <a:t>These can be almost any radio or frequency band, so long as they support the bandwidth needs of the sites flowing over it.  </a:t>
            </a:r>
          </a:p>
          <a:p>
            <a:pPr lvl="1"/>
            <a:r>
              <a:rPr lang="en-US" dirty="0" smtClean="0"/>
              <a:t>In TB HamWAN we </a:t>
            </a:r>
            <a:r>
              <a:rPr lang="en-US" dirty="0" smtClean="0"/>
              <a:t>use the 9cm band for many good reasons</a:t>
            </a:r>
          </a:p>
          <a:p>
            <a:pPr lvl="2"/>
            <a:r>
              <a:rPr lang="en-US" dirty="0" smtClean="0"/>
              <a:t>No chance of interference between ISM/U-NII users and hams, the only users of this band are hams and the government.</a:t>
            </a:r>
          </a:p>
          <a:p>
            <a:pPr lvl="2"/>
            <a:r>
              <a:rPr lang="en-US" dirty="0" smtClean="0"/>
              <a:t>Slightly lower path attenuation and larger Fresnel zones means easier links.</a:t>
            </a:r>
          </a:p>
          <a:p>
            <a:pPr lvl="2"/>
            <a:r>
              <a:rPr lang="en-US" dirty="0" smtClean="0"/>
              <a:t>Keeps our backbone out of the 5cm Band where we have our AP’s</a:t>
            </a:r>
          </a:p>
          <a:p>
            <a:pPr lvl="2"/>
            <a:r>
              <a:rPr lang="en-US" dirty="0" smtClean="0"/>
              <a:t>One disadvantage is antennas tend to be about 40% larger than an equivalent gain antenna on 5cm </a:t>
            </a:r>
          </a:p>
          <a:p>
            <a:pPr lvl="1"/>
            <a:r>
              <a:rPr lang="en-US" dirty="0" smtClean="0"/>
              <a:t>Interconnect Routers</a:t>
            </a:r>
          </a:p>
          <a:p>
            <a:pPr lvl="2"/>
            <a:r>
              <a:rPr lang="en-US" dirty="0" smtClean="0"/>
              <a:t>These are the connection of the RF backbone into the internet. </a:t>
            </a:r>
          </a:p>
          <a:p>
            <a:pPr lvl="2"/>
            <a:r>
              <a:rPr lang="en-US" dirty="0" smtClean="0"/>
              <a:t>These sites require only back bone radio and a higher performance border router.</a:t>
            </a:r>
            <a:endParaRPr lang="en-US" dirty="0"/>
          </a:p>
        </p:txBody>
      </p:sp>
    </p:spTree>
    <p:extLst>
      <p:ext uri="{BB962C8B-B14F-4D97-AF65-F5344CB8AC3E}">
        <p14:creationId xmlns:p14="http://schemas.microsoft.com/office/powerpoint/2010/main" val="400959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LOOK LIKE?</a:t>
            </a:r>
            <a:br>
              <a:rPr lang="en-US" dirty="0" smtClean="0"/>
            </a:br>
            <a:r>
              <a:rPr lang="en-US" b="0" dirty="0" smtClean="0"/>
              <a:t>RADIOS, ROUTERS, ETC.</a:t>
            </a:r>
            <a:endParaRPr lang="en-US" b="0" dirty="0"/>
          </a:p>
        </p:txBody>
      </p:sp>
      <p:sp>
        <p:nvSpPr>
          <p:cNvPr id="3" name="Content Placeholder 2"/>
          <p:cNvSpPr>
            <a:spLocks noGrp="1"/>
          </p:cNvSpPr>
          <p:nvPr>
            <p:ph idx="1"/>
          </p:nvPr>
        </p:nvSpPr>
        <p:spPr/>
        <p:txBody>
          <a:bodyPr/>
          <a:lstStyle/>
          <a:p>
            <a:r>
              <a:rPr lang="en-US" dirty="0" smtClean="0"/>
              <a:t>Two major vendors of product</a:t>
            </a:r>
          </a:p>
          <a:p>
            <a:pPr lvl="1"/>
            <a:r>
              <a:rPr lang="en-US" dirty="0" smtClean="0">
                <a:hlinkClick r:id="rId2"/>
              </a:rPr>
              <a:t>MikroTik</a:t>
            </a:r>
            <a:endParaRPr lang="en-US" dirty="0"/>
          </a:p>
          <a:p>
            <a:pPr lvl="2"/>
            <a:r>
              <a:rPr lang="en-US" dirty="0" smtClean="0"/>
              <a:t>Linux based with a bunch of propriety stuff, good support for SBC/router boards and Wi-Fi cards.</a:t>
            </a:r>
          </a:p>
          <a:p>
            <a:pPr lvl="2"/>
            <a:r>
              <a:rPr lang="en-US" dirty="0" smtClean="0"/>
              <a:t>Great for “roll your own”</a:t>
            </a:r>
          </a:p>
          <a:p>
            <a:pPr lvl="2"/>
            <a:r>
              <a:rPr lang="en-US" dirty="0" smtClean="0"/>
              <a:t>I tend to favor this for ham radio, with the exception of the UBNT gear for PtP  9cm band links</a:t>
            </a:r>
          </a:p>
          <a:p>
            <a:pPr lvl="1"/>
            <a:r>
              <a:rPr lang="en-US" dirty="0" smtClean="0">
                <a:hlinkClick r:id="rId3"/>
              </a:rPr>
              <a:t>Ubiquiti</a:t>
            </a:r>
            <a:r>
              <a:rPr lang="en-US" dirty="0" smtClean="0"/>
              <a:t> - UBNT</a:t>
            </a:r>
          </a:p>
          <a:p>
            <a:pPr lvl="2"/>
            <a:r>
              <a:rPr lang="en-US" dirty="0" smtClean="0"/>
              <a:t>Has their own OS (2 actually).  Both Linux based with add-ons same as MikroTik.</a:t>
            </a:r>
          </a:p>
          <a:p>
            <a:pPr lvl="2"/>
            <a:r>
              <a:rPr lang="en-US" dirty="0" smtClean="0"/>
              <a:t>Makes some good all in one radios, not known for their routing.</a:t>
            </a:r>
          </a:p>
          <a:p>
            <a:pPr lvl="2"/>
            <a:r>
              <a:rPr lang="en-US" dirty="0" smtClean="0"/>
              <a:t>No longer ham friendly as they will not give out the code to unlock the 5.9 GHz band or support this anymore.</a:t>
            </a:r>
          </a:p>
          <a:p>
            <a:pPr lvl="1"/>
            <a:r>
              <a:rPr lang="en-US" dirty="0" smtClean="0"/>
              <a:t>Other vendors</a:t>
            </a:r>
          </a:p>
          <a:p>
            <a:pPr lvl="2"/>
            <a:r>
              <a:rPr lang="en-US" dirty="0" smtClean="0">
                <a:hlinkClick r:id="rId4"/>
              </a:rPr>
              <a:t>DBII</a:t>
            </a:r>
            <a:r>
              <a:rPr lang="en-US" dirty="0" smtClean="0"/>
              <a:t>  - cool mini-pci radio cards, good support with MikroTik</a:t>
            </a:r>
            <a:endParaRPr lang="en-US" dirty="0"/>
          </a:p>
          <a:p>
            <a:pPr lvl="2"/>
            <a:endParaRPr lang="en-US" dirty="0" smtClean="0"/>
          </a:p>
          <a:p>
            <a:pPr lvl="2"/>
            <a:endParaRPr lang="en-US" dirty="0"/>
          </a:p>
        </p:txBody>
      </p:sp>
    </p:spTree>
    <p:extLst>
      <p:ext uri="{BB962C8B-B14F-4D97-AF65-F5344CB8AC3E}">
        <p14:creationId xmlns:p14="http://schemas.microsoft.com/office/powerpoint/2010/main" val="1339231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br>
              <a:rPr lang="en-US" dirty="0" smtClean="0"/>
            </a:br>
            <a:r>
              <a:rPr lang="en-US" b="0" dirty="0" smtClean="0"/>
              <a:t>HOW DID I GET HERE?</a:t>
            </a:r>
            <a:endParaRPr lang="en-US" b="0" dirty="0"/>
          </a:p>
        </p:txBody>
      </p:sp>
      <p:sp>
        <p:nvSpPr>
          <p:cNvPr id="3" name="Content Placeholder 2"/>
          <p:cNvSpPr>
            <a:spLocks noGrp="1"/>
          </p:cNvSpPr>
          <p:nvPr>
            <p:ph idx="1"/>
          </p:nvPr>
        </p:nvSpPr>
        <p:spPr/>
        <p:txBody>
          <a:bodyPr/>
          <a:lstStyle/>
          <a:p>
            <a:r>
              <a:rPr lang="en-US" dirty="0" smtClean="0"/>
              <a:t>Bryan Fields, W9CR</a:t>
            </a:r>
          </a:p>
          <a:p>
            <a:r>
              <a:rPr lang="en-US" dirty="0" smtClean="0"/>
              <a:t>Originally from Chicago/North West Indiana</a:t>
            </a:r>
          </a:p>
          <a:p>
            <a:pPr lvl="1"/>
            <a:r>
              <a:rPr lang="en-US" dirty="0" smtClean="0"/>
              <a:t>Ran the first Wireless ISP in North West Indiana (2000)</a:t>
            </a:r>
          </a:p>
          <a:p>
            <a:pPr lvl="1"/>
            <a:r>
              <a:rPr lang="en-US" dirty="0" smtClean="0"/>
              <a:t>Background in microwave network design</a:t>
            </a:r>
          </a:p>
          <a:p>
            <a:pPr lvl="1"/>
            <a:r>
              <a:rPr lang="en-US" dirty="0" smtClean="0"/>
              <a:t>Carrier IP/Optical network Engineer</a:t>
            </a:r>
          </a:p>
          <a:p>
            <a:pPr lvl="1"/>
            <a:r>
              <a:rPr lang="en-US" dirty="0" smtClean="0"/>
              <a:t>Relocated to St Petersburg, Florida in 2005</a:t>
            </a:r>
          </a:p>
          <a:p>
            <a:r>
              <a:rPr lang="en-US" b="1" dirty="0" smtClean="0">
                <a:solidFill>
                  <a:schemeClr val="accent4">
                    <a:lumMod val="60000"/>
                    <a:lumOff val="40000"/>
                  </a:schemeClr>
                </a:solidFill>
              </a:rPr>
              <a:t>Sr. Consulting Engineer in IP/Optical Networks – Nokia</a:t>
            </a:r>
          </a:p>
          <a:p>
            <a:r>
              <a:rPr lang="en-US" dirty="0" err="1" smtClean="0"/>
              <a:t>AMPRnet</a:t>
            </a:r>
            <a:r>
              <a:rPr lang="en-US" dirty="0" smtClean="0"/>
              <a:t> Technical Advisory Committee member</a:t>
            </a:r>
            <a:endParaRPr lang="en-US" dirty="0"/>
          </a:p>
        </p:txBody>
      </p:sp>
    </p:spTree>
    <p:extLst>
      <p:ext uri="{BB962C8B-B14F-4D97-AF65-F5344CB8AC3E}">
        <p14:creationId xmlns:p14="http://schemas.microsoft.com/office/powerpoint/2010/main" val="385836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STATION</a:t>
            </a:r>
            <a:endParaRPr lang="en-US" dirty="0"/>
          </a:p>
        </p:txBody>
      </p:sp>
      <p:sp>
        <p:nvSpPr>
          <p:cNvPr id="3" name="Content Placeholder 2"/>
          <p:cNvSpPr>
            <a:spLocks noGrp="1"/>
          </p:cNvSpPr>
          <p:nvPr>
            <p:ph idx="1"/>
          </p:nvPr>
        </p:nvSpPr>
        <p:spPr>
          <a:xfrm>
            <a:off x="192941" y="1021557"/>
            <a:ext cx="4594923" cy="3394472"/>
          </a:xfrm>
        </p:spPr>
        <p:txBody>
          <a:bodyPr/>
          <a:lstStyle/>
          <a:p>
            <a:r>
              <a:rPr lang="en-US" dirty="0" smtClean="0"/>
              <a:t>Sector Antennas</a:t>
            </a:r>
          </a:p>
          <a:p>
            <a:pPr lvl="1"/>
            <a:r>
              <a:rPr lang="en-US" dirty="0" smtClean="0"/>
              <a:t>UBNT 19dBi Sectors and Shields</a:t>
            </a:r>
            <a:endParaRPr lang="en-US" dirty="0" smtClean="0"/>
          </a:p>
          <a:p>
            <a:pPr lvl="1"/>
            <a:r>
              <a:rPr lang="en-US" dirty="0" smtClean="0"/>
              <a:t>5.9 GHz</a:t>
            </a:r>
          </a:p>
          <a:p>
            <a:r>
              <a:rPr lang="en-US" dirty="0" smtClean="0"/>
              <a:t>Back bone links</a:t>
            </a:r>
          </a:p>
          <a:p>
            <a:pPr lvl="1"/>
            <a:r>
              <a:rPr lang="en-US" dirty="0" smtClean="0"/>
              <a:t>9cm (3.4GHz) Band</a:t>
            </a:r>
          </a:p>
          <a:p>
            <a:pPr lvl="1"/>
            <a:r>
              <a:rPr lang="en-US" dirty="0" smtClean="0"/>
              <a:t>24</a:t>
            </a:r>
            <a:r>
              <a:rPr lang="en-US" dirty="0" smtClean="0"/>
              <a:t> </a:t>
            </a:r>
            <a:r>
              <a:rPr lang="en-US" dirty="0" smtClean="0"/>
              <a:t>dBi Dish antennas</a:t>
            </a:r>
          </a:p>
          <a:p>
            <a:pPr lvl="1"/>
            <a:r>
              <a:rPr lang="en-US" dirty="0" smtClean="0"/>
              <a:t>MiMo, uses H and V </a:t>
            </a:r>
            <a:r>
              <a:rPr lang="en-US" dirty="0"/>
              <a:t>pol </a:t>
            </a:r>
            <a:r>
              <a:rPr lang="en-US" dirty="0" smtClean="0"/>
              <a:t>simultaneously</a:t>
            </a:r>
          </a:p>
          <a:p>
            <a:r>
              <a:rPr lang="en-US" dirty="0" smtClean="0"/>
              <a:t>HamWAN has a site BoM on the wiki</a:t>
            </a:r>
          </a:p>
          <a:p>
            <a:pPr lvl="1"/>
            <a:r>
              <a:rPr lang="en-US" dirty="0" smtClean="0"/>
              <a:t>Typical 3 sector site </a:t>
            </a:r>
            <a:r>
              <a:rPr lang="en-US" dirty="0" smtClean="0"/>
              <a:t>~2k </a:t>
            </a:r>
            <a:r>
              <a:rPr lang="en-US" dirty="0" smtClean="0"/>
              <a:t>USD in hardware</a:t>
            </a:r>
            <a:endParaRPr lang="en-US" dirty="0"/>
          </a:p>
        </p:txBody>
      </p:sp>
      <p:pic>
        <p:nvPicPr>
          <p:cNvPr id="4" name="Picture 3" descr="IMG_0857.JPG"/>
          <p:cNvPicPr>
            <a:picLocks noChangeAspect="1"/>
          </p:cNvPicPr>
          <p:nvPr/>
        </p:nvPicPr>
        <p:blipFill rotWithShape="1">
          <a:blip r:embed="rId2">
            <a:extLst>
              <a:ext uri="{28A0092B-C50C-407E-A947-70E740481C1C}">
                <a14:useLocalDpi xmlns:a14="http://schemas.microsoft.com/office/drawing/2010/main" val="0"/>
              </a:ext>
            </a:extLst>
          </a:blip>
          <a:srcRect l="31480" r="25842" b="14144"/>
          <a:stretch/>
        </p:blipFill>
        <p:spPr>
          <a:xfrm>
            <a:off x="5804138" y="170260"/>
            <a:ext cx="2926875" cy="4416029"/>
          </a:xfrm>
          <a:prstGeom prst="rect">
            <a:avLst/>
          </a:prstGeom>
        </p:spPr>
      </p:pic>
    </p:spTree>
    <p:extLst>
      <p:ext uri="{BB962C8B-B14F-4D97-AF65-F5344CB8AC3E}">
        <p14:creationId xmlns:p14="http://schemas.microsoft.com/office/powerpoint/2010/main" val="3758966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DBI</a:t>
            </a:r>
            <a:r>
              <a:rPr lang="en" dirty="0" smtClean="0"/>
              <a:t> CLIENT</a:t>
            </a:r>
            <a:r>
              <a:rPr lang="en-US" dirty="0" smtClean="0"/>
              <a:t/>
            </a:r>
            <a:br>
              <a:rPr lang="en-US" dirty="0" smtClean="0"/>
            </a:br>
            <a:r>
              <a:rPr lang="en-US" b="0" dirty="0" smtClean="0"/>
              <a:t>MIKROTIK</a:t>
            </a:r>
            <a:r>
              <a:rPr lang="en-US" dirty="0" smtClean="0"/>
              <a:t> </a:t>
            </a:r>
            <a:r>
              <a:rPr lang="en-US" b="0" dirty="0" smtClean="0"/>
              <a:t>5.9GHZ</a:t>
            </a:r>
            <a:r>
              <a:rPr lang="en-US" dirty="0" smtClean="0"/>
              <a:t> </a:t>
            </a:r>
            <a:endParaRPr lang="en-US" dirty="0"/>
          </a:p>
        </p:txBody>
      </p:sp>
      <p:sp>
        <p:nvSpPr>
          <p:cNvPr id="8" name="Content Placeholder 2"/>
          <p:cNvSpPr>
            <a:spLocks noGrp="1"/>
          </p:cNvSpPr>
          <p:nvPr>
            <p:ph idx="1"/>
          </p:nvPr>
        </p:nvSpPr>
        <p:spPr>
          <a:xfrm>
            <a:off x="300081" y="1001646"/>
            <a:ext cx="4861562" cy="1924614"/>
          </a:xfrm>
        </p:spPr>
        <p:txBody>
          <a:bodyPr/>
          <a:lstStyle/>
          <a:p>
            <a:r>
              <a:rPr lang="en-US" dirty="0" smtClean="0"/>
              <a:t>MikroTik </a:t>
            </a:r>
            <a:r>
              <a:rPr lang="en-US" dirty="0" smtClean="0"/>
              <a:t>RB912 </a:t>
            </a:r>
            <a:r>
              <a:rPr lang="en-US" dirty="0" err="1" smtClean="0"/>
              <a:t>MiMO</a:t>
            </a:r>
            <a:r>
              <a:rPr lang="en-US" dirty="0" smtClean="0"/>
              <a:t> </a:t>
            </a:r>
            <a:r>
              <a:rPr lang="en-US" dirty="0"/>
              <a:t>1.3W </a:t>
            </a:r>
            <a:r>
              <a:rPr lang="en-US" dirty="0" smtClean="0"/>
              <a:t>Station</a:t>
            </a:r>
            <a:endParaRPr lang="en-US" dirty="0"/>
          </a:p>
          <a:p>
            <a:pPr lvl="2"/>
            <a:r>
              <a:rPr lang="en-US" dirty="0" smtClean="0"/>
              <a:t>About </a:t>
            </a:r>
            <a:r>
              <a:rPr lang="en-US" dirty="0" smtClean="0"/>
              <a:t>$</a:t>
            </a:r>
            <a:r>
              <a:rPr lang="en-US" dirty="0" smtClean="0"/>
              <a:t>70</a:t>
            </a:r>
            <a:endParaRPr lang="en-US" dirty="0" smtClean="0"/>
          </a:p>
          <a:p>
            <a:pPr lvl="2"/>
            <a:r>
              <a:rPr lang="en-US" dirty="0" smtClean="0"/>
              <a:t>Typically with shielded box</a:t>
            </a:r>
            <a:endParaRPr lang="en-US" dirty="0"/>
          </a:p>
          <a:p>
            <a:pPr lvl="1"/>
            <a:r>
              <a:rPr lang="en-US" dirty="0"/>
              <a:t>2</a:t>
            </a:r>
            <a:r>
              <a:rPr lang="en-US" dirty="0" smtClean="0"/>
              <a:t>’ Dual Polarity UBNT Dish </a:t>
            </a:r>
          </a:p>
          <a:p>
            <a:pPr lvl="2"/>
            <a:r>
              <a:rPr lang="en-US" dirty="0" smtClean="0"/>
              <a:t>30 dBi Gain – Radio mounts to dish</a:t>
            </a:r>
            <a:endParaRPr lang="en-US" dirty="0"/>
          </a:p>
          <a:p>
            <a:pPr lvl="1"/>
            <a:r>
              <a:rPr lang="en-US" dirty="0" smtClean="0"/>
              <a:t>30+ ft. </a:t>
            </a:r>
            <a:r>
              <a:rPr lang="en-US" dirty="0"/>
              <a:t>mounting height </a:t>
            </a:r>
            <a:r>
              <a:rPr lang="en-US" dirty="0" smtClean="0"/>
              <a:t>recommended</a:t>
            </a:r>
          </a:p>
          <a:p>
            <a:pPr lvl="1"/>
            <a:r>
              <a:rPr lang="en-US" dirty="0" smtClean="0"/>
              <a:t>~$200</a:t>
            </a:r>
            <a:endParaRPr lang="en-US" dirty="0"/>
          </a:p>
          <a:p>
            <a:pPr lvl="1"/>
            <a:r>
              <a:rPr lang="en-US" dirty="0" smtClean="0"/>
              <a:t>Highest performance</a:t>
            </a:r>
          </a:p>
          <a:p>
            <a:pPr lvl="1"/>
            <a:r>
              <a:rPr lang="en-US" dirty="0" smtClean="0"/>
              <a:t>What all coverage maps are modeled to</a:t>
            </a:r>
          </a:p>
          <a:p>
            <a:pPr marL="87108" lvl="1" indent="0">
              <a:buNone/>
            </a:pPr>
            <a:r>
              <a:rPr lang="en-US" dirty="0" smtClean="0"/>
              <a:t> </a:t>
            </a:r>
            <a:endParaRPr lang="en-US" dirty="0"/>
          </a:p>
        </p:txBody>
      </p:sp>
      <p:pic>
        <p:nvPicPr>
          <p:cNvPr id="3" name="Picture 2" descr="IMG_1220.jpg"/>
          <p:cNvPicPr>
            <a:picLocks noChangeAspect="1"/>
          </p:cNvPicPr>
          <p:nvPr/>
        </p:nvPicPr>
        <p:blipFill rotWithShape="1">
          <a:blip r:embed="rId2">
            <a:extLst>
              <a:ext uri="{28A0092B-C50C-407E-A947-70E740481C1C}">
                <a14:useLocalDpi xmlns:a14="http://schemas.microsoft.com/office/drawing/2010/main" val="0"/>
              </a:ext>
            </a:extLst>
          </a:blip>
          <a:srcRect l="32637" t="28744" r="40598" b="43107"/>
          <a:stretch/>
        </p:blipFill>
        <p:spPr>
          <a:xfrm>
            <a:off x="4820130" y="257981"/>
            <a:ext cx="4125959" cy="3254532"/>
          </a:xfrm>
          <a:prstGeom prst="rect">
            <a:avLst/>
          </a:prstGeom>
        </p:spPr>
      </p:pic>
    </p:spTree>
    <p:extLst>
      <p:ext uri="{BB962C8B-B14F-4D97-AF65-F5344CB8AC3E}">
        <p14:creationId xmlns:p14="http://schemas.microsoft.com/office/powerpoint/2010/main" val="24465371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a:t>
            </a:r>
            <a:r>
              <a:rPr lang="en-US" dirty="0" smtClean="0"/>
              <a:t> DBI</a:t>
            </a:r>
            <a:r>
              <a:rPr lang="en" dirty="0" smtClean="0"/>
              <a:t> CLIENT</a:t>
            </a:r>
            <a:r>
              <a:rPr lang="en-US" dirty="0" smtClean="0"/>
              <a:t/>
            </a:r>
            <a:br>
              <a:rPr lang="en-US" dirty="0" smtClean="0"/>
            </a:br>
            <a:r>
              <a:rPr lang="en-US" b="0" dirty="0" smtClean="0"/>
              <a:t>MIKROTIK</a:t>
            </a:r>
            <a:r>
              <a:rPr lang="en-US" dirty="0" smtClean="0"/>
              <a:t> </a:t>
            </a:r>
            <a:r>
              <a:rPr lang="en-US" b="0" dirty="0" smtClean="0"/>
              <a:t>5.9GHZ</a:t>
            </a:r>
            <a:r>
              <a:rPr lang="en-US" dirty="0" smtClean="0"/>
              <a:t> </a:t>
            </a:r>
            <a:endParaRPr lang="en-US" dirty="0"/>
          </a:p>
        </p:txBody>
      </p:sp>
      <p:sp>
        <p:nvSpPr>
          <p:cNvPr id="8" name="Content Placeholder 2"/>
          <p:cNvSpPr>
            <a:spLocks noGrp="1"/>
          </p:cNvSpPr>
          <p:nvPr>
            <p:ph idx="1"/>
          </p:nvPr>
        </p:nvSpPr>
        <p:spPr>
          <a:xfrm>
            <a:off x="300081" y="1001646"/>
            <a:ext cx="4861562" cy="1924614"/>
          </a:xfrm>
        </p:spPr>
        <p:txBody>
          <a:bodyPr/>
          <a:lstStyle/>
          <a:p>
            <a:r>
              <a:rPr lang="en-US" dirty="0" smtClean="0"/>
              <a:t>MikroTik </a:t>
            </a:r>
            <a:r>
              <a:rPr lang="en-US" dirty="0" err="1"/>
              <a:t>Mikrotik</a:t>
            </a:r>
            <a:r>
              <a:rPr lang="en-US" dirty="0"/>
              <a:t> </a:t>
            </a:r>
            <a:r>
              <a:rPr lang="en-US" dirty="0" err="1"/>
              <a:t>DynaDish</a:t>
            </a:r>
            <a:r>
              <a:rPr lang="en-US" dirty="0"/>
              <a:t> </a:t>
            </a:r>
            <a:r>
              <a:rPr lang="en-US" dirty="0" smtClean="0"/>
              <a:t>5</a:t>
            </a:r>
            <a:endParaRPr lang="en-US" dirty="0"/>
          </a:p>
          <a:p>
            <a:pPr lvl="2"/>
            <a:r>
              <a:rPr lang="en-US" dirty="0" smtClean="0"/>
              <a:t>About </a:t>
            </a:r>
            <a:r>
              <a:rPr lang="en-US" dirty="0" smtClean="0"/>
              <a:t>$15</a:t>
            </a:r>
            <a:r>
              <a:rPr lang="en-US" dirty="0" smtClean="0"/>
              <a:t>0 on Amazon, $180 on prime</a:t>
            </a:r>
            <a:endParaRPr lang="en-US" dirty="0" smtClean="0"/>
          </a:p>
          <a:p>
            <a:pPr lvl="2"/>
            <a:r>
              <a:rPr lang="en-US" dirty="0" smtClean="0"/>
              <a:t>Includes radio, dish, and POE</a:t>
            </a:r>
            <a:endParaRPr lang="en-US" dirty="0"/>
          </a:p>
          <a:p>
            <a:pPr lvl="1"/>
            <a:r>
              <a:rPr lang="en-US" dirty="0" smtClean="0"/>
              <a:t>No connections needed, radio in part of antenna.</a:t>
            </a:r>
          </a:p>
          <a:p>
            <a:pPr lvl="2"/>
            <a:r>
              <a:rPr lang="en-US" dirty="0" smtClean="0"/>
              <a:t>Simple to install</a:t>
            </a:r>
            <a:endParaRPr lang="en-US" dirty="0" smtClean="0"/>
          </a:p>
          <a:p>
            <a:pPr lvl="1"/>
            <a:r>
              <a:rPr lang="en-US" dirty="0" smtClean="0"/>
              <a:t>30</a:t>
            </a:r>
            <a:r>
              <a:rPr lang="en-US" dirty="0" smtClean="0"/>
              <a:t>+ ft. </a:t>
            </a:r>
            <a:r>
              <a:rPr lang="en-US" dirty="0"/>
              <a:t>mounting height </a:t>
            </a:r>
            <a:r>
              <a:rPr lang="en-US" dirty="0" smtClean="0"/>
              <a:t>recommended</a:t>
            </a:r>
          </a:p>
          <a:p>
            <a:pPr lvl="1"/>
            <a:r>
              <a:rPr lang="en-US" dirty="0" smtClean="0"/>
              <a:t>Moderate performance</a:t>
            </a:r>
          </a:p>
          <a:p>
            <a:pPr lvl="1"/>
            <a:r>
              <a:rPr lang="en-US" dirty="0" smtClean="0"/>
              <a:t>Signal will be -5 dB from coverage maps.</a:t>
            </a:r>
          </a:p>
          <a:p>
            <a:pPr marL="87108" lvl="1" indent="0">
              <a:buNone/>
            </a:pPr>
            <a:r>
              <a:rPr lang="en-US" dirty="0" smtClean="0"/>
              <a:t> </a:t>
            </a:r>
            <a:endParaRPr lang="en-US" dirty="0"/>
          </a:p>
        </p:txBody>
      </p:sp>
      <p:pic>
        <p:nvPicPr>
          <p:cNvPr id="4" name="Picture 3" descr="IMG_0914.jpg"/>
          <p:cNvPicPr>
            <a:picLocks noChangeAspect="1"/>
          </p:cNvPicPr>
          <p:nvPr/>
        </p:nvPicPr>
        <p:blipFill rotWithShape="1">
          <a:blip r:embed="rId4">
            <a:extLst>
              <a:ext uri="{28A0092B-C50C-407E-A947-70E740481C1C}">
                <a14:useLocalDpi xmlns:a14="http://schemas.microsoft.com/office/drawing/2010/main" val="0"/>
              </a:ext>
            </a:extLst>
          </a:blip>
          <a:srcRect l="51158" t="19474" r="7812" b="25548"/>
          <a:stretch/>
        </p:blipFill>
        <p:spPr>
          <a:xfrm>
            <a:off x="6191082" y="170260"/>
            <a:ext cx="2813860" cy="2827871"/>
          </a:xfrm>
          <a:prstGeom prst="rect">
            <a:avLst/>
          </a:prstGeom>
        </p:spPr>
      </p:pic>
      <p:pic>
        <p:nvPicPr>
          <p:cNvPr id="5" name="IMG_0918.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171" y="2212685"/>
            <a:ext cx="3284733" cy="2463550"/>
          </a:xfrm>
          <a:prstGeom prst="rect">
            <a:avLst/>
          </a:prstGeom>
        </p:spPr>
      </p:pic>
    </p:spTree>
    <p:extLst>
      <p:ext uri="{BB962C8B-B14F-4D97-AF65-F5344CB8AC3E}">
        <p14:creationId xmlns:p14="http://schemas.microsoft.com/office/powerpoint/2010/main" val="3999639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INSTALL</a:t>
            </a:r>
            <a:endParaRPr lang="en-US" dirty="0"/>
          </a:p>
        </p:txBody>
      </p:sp>
      <p:pic>
        <p:nvPicPr>
          <p:cNvPr id="6" name="Shape 69"/>
          <p:cNvPicPr preferRelativeResize="0"/>
          <p:nvPr/>
        </p:nvPicPr>
        <p:blipFill>
          <a:blip r:embed="rId2">
            <a:alphaModFix/>
          </a:blip>
          <a:stretch>
            <a:fillRect/>
          </a:stretch>
        </p:blipFill>
        <p:spPr>
          <a:xfrm>
            <a:off x="109644" y="831366"/>
            <a:ext cx="4744556" cy="4056329"/>
          </a:xfrm>
          <a:prstGeom prst="rect">
            <a:avLst/>
          </a:prstGeom>
          <a:noFill/>
          <a:ln>
            <a:noFill/>
          </a:ln>
        </p:spPr>
      </p:pic>
      <p:pic>
        <p:nvPicPr>
          <p:cNvPr id="7" name="Shape 19"/>
          <p:cNvPicPr preferRelativeResize="0"/>
          <p:nvPr/>
        </p:nvPicPr>
        <p:blipFill>
          <a:blip r:embed="rId3">
            <a:alphaModFix/>
          </a:blip>
          <a:stretch>
            <a:fillRect/>
          </a:stretch>
        </p:blipFill>
        <p:spPr>
          <a:xfrm>
            <a:off x="2914759" y="831366"/>
            <a:ext cx="1761643" cy="774299"/>
          </a:xfrm>
          <a:prstGeom prst="rect">
            <a:avLst/>
          </a:prstGeom>
          <a:ln>
            <a:noFill/>
          </a:ln>
          <a:effectLst>
            <a:outerShdw blurRad="292100" dist="139700" dir="2700000" algn="tl" rotWithShape="0">
              <a:srgbClr val="333333">
                <a:alpha val="65000"/>
              </a:srgbClr>
            </a:outerShdw>
          </a:effectLst>
        </p:spPr>
      </p:pic>
      <p:pic>
        <p:nvPicPr>
          <p:cNvPr id="4" name="Picture 3" descr="IMG_0864.JPG"/>
          <p:cNvPicPr>
            <a:picLocks noChangeAspect="1"/>
          </p:cNvPicPr>
          <p:nvPr/>
        </p:nvPicPr>
        <p:blipFill rotWithShape="1">
          <a:blip r:embed="rId4">
            <a:extLst>
              <a:ext uri="{28A0092B-C50C-407E-A947-70E740481C1C}">
                <a14:useLocalDpi xmlns:a14="http://schemas.microsoft.com/office/drawing/2010/main" val="0"/>
              </a:ext>
            </a:extLst>
          </a:blip>
          <a:srcRect l="32203" r="19910"/>
          <a:stretch/>
        </p:blipFill>
        <p:spPr>
          <a:xfrm>
            <a:off x="5585862" y="178426"/>
            <a:ext cx="2926901" cy="4584127"/>
          </a:xfrm>
          <a:prstGeom prst="rect">
            <a:avLst/>
          </a:prstGeom>
        </p:spPr>
      </p:pic>
    </p:spTree>
    <p:extLst>
      <p:ext uri="{BB962C8B-B14F-4D97-AF65-F5344CB8AC3E}">
        <p14:creationId xmlns:p14="http://schemas.microsoft.com/office/powerpoint/2010/main" val="13383934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MICROWAVE BAND OVERVIEW</a:t>
            </a:r>
            <a:endParaRPr lang="en-US" dirty="0"/>
          </a:p>
        </p:txBody>
      </p:sp>
      <p:sp>
        <p:nvSpPr>
          <p:cNvPr id="3" name="Content Placeholder 2"/>
          <p:cNvSpPr>
            <a:spLocks noGrp="1"/>
          </p:cNvSpPr>
          <p:nvPr>
            <p:ph idx="1"/>
          </p:nvPr>
        </p:nvSpPr>
        <p:spPr>
          <a:xfrm>
            <a:off x="192942" y="1021557"/>
            <a:ext cx="8686068" cy="1173729"/>
          </a:xfrm>
        </p:spPr>
        <p:txBody>
          <a:bodyPr/>
          <a:lstStyle/>
          <a:p>
            <a:r>
              <a:rPr lang="en-US" dirty="0" smtClean="0"/>
              <a:t>5 GHz Bands</a:t>
            </a:r>
          </a:p>
          <a:p>
            <a:r>
              <a:rPr lang="en-US" dirty="0" smtClean="0"/>
              <a:t>Lots of overlap for Hams, only a 50 MHZ sliver of our band is truly “free”</a:t>
            </a:r>
          </a:p>
          <a:p>
            <a:r>
              <a:rPr lang="en-US" dirty="0" smtClean="0"/>
              <a:t>Most commercial operators don’t “play nice”</a:t>
            </a:r>
            <a:endParaRPr lang="en-US" dirty="0"/>
          </a:p>
        </p:txBody>
      </p:sp>
      <p:pic>
        <p:nvPicPr>
          <p:cNvPr id="5" name="Picture 4"/>
          <p:cNvPicPr>
            <a:picLocks noChangeAspect="1"/>
          </p:cNvPicPr>
          <p:nvPr/>
        </p:nvPicPr>
        <p:blipFill>
          <a:blip r:embed="rId2"/>
          <a:stretch>
            <a:fillRect/>
          </a:stretch>
        </p:blipFill>
        <p:spPr>
          <a:xfrm>
            <a:off x="0" y="2349140"/>
            <a:ext cx="9144000" cy="2385391"/>
          </a:xfrm>
          <a:prstGeom prst="rect">
            <a:avLst/>
          </a:prstGeom>
        </p:spPr>
      </p:pic>
    </p:spTree>
    <p:extLst>
      <p:ext uri="{BB962C8B-B14F-4D97-AF65-F5344CB8AC3E}">
        <p14:creationId xmlns:p14="http://schemas.microsoft.com/office/powerpoint/2010/main" val="4660934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MICROWAVE BAND OVER VIEW</a:t>
            </a:r>
            <a:br>
              <a:rPr lang="en-US" dirty="0" smtClean="0"/>
            </a:br>
            <a:r>
              <a:rPr lang="en-US" b="0" dirty="0" smtClean="0"/>
              <a:t>CONTINUED</a:t>
            </a:r>
            <a:endParaRPr lang="en-US" b="0" dirty="0"/>
          </a:p>
        </p:txBody>
      </p:sp>
      <p:sp>
        <p:nvSpPr>
          <p:cNvPr id="6" name="Content Placeholder 2"/>
          <p:cNvSpPr>
            <a:spLocks noGrp="1"/>
          </p:cNvSpPr>
          <p:nvPr>
            <p:ph idx="1"/>
          </p:nvPr>
        </p:nvSpPr>
        <p:spPr>
          <a:xfrm>
            <a:off x="192942" y="1021557"/>
            <a:ext cx="3223358" cy="3682996"/>
          </a:xfrm>
        </p:spPr>
        <p:txBody>
          <a:bodyPr/>
          <a:lstStyle/>
          <a:p>
            <a:r>
              <a:rPr lang="en-US" dirty="0"/>
              <a:t>3</a:t>
            </a:r>
            <a:r>
              <a:rPr lang="en-US" dirty="0" smtClean="0"/>
              <a:t> GHz Band – 9 cm </a:t>
            </a:r>
          </a:p>
          <a:p>
            <a:r>
              <a:rPr lang="en-US" dirty="0" smtClean="0"/>
              <a:t>No Other users… Yet.</a:t>
            </a:r>
          </a:p>
          <a:p>
            <a:r>
              <a:rPr lang="en-US" dirty="0" smtClean="0"/>
              <a:t>OFCOM (UK FCC) has eliminated most of the 9cm band from UK hams for broadband</a:t>
            </a:r>
          </a:p>
          <a:p>
            <a:r>
              <a:rPr lang="en-US" dirty="0" smtClean="0"/>
              <a:t>Part 96 new allocation at 3550 to 3650.</a:t>
            </a:r>
          </a:p>
          <a:p>
            <a:r>
              <a:rPr lang="en-US" b="1" dirty="0" smtClean="0"/>
              <a:t>Ideal for inter-site links</a:t>
            </a:r>
            <a:endParaRPr lang="en-US" b="1" dirty="0"/>
          </a:p>
        </p:txBody>
      </p:sp>
      <p:pic>
        <p:nvPicPr>
          <p:cNvPr id="3" name="Picture 2"/>
          <p:cNvPicPr>
            <a:picLocks noChangeAspect="1"/>
          </p:cNvPicPr>
          <p:nvPr/>
        </p:nvPicPr>
        <p:blipFill>
          <a:blip r:embed="rId2"/>
          <a:stretch>
            <a:fillRect/>
          </a:stretch>
        </p:blipFill>
        <p:spPr>
          <a:xfrm>
            <a:off x="3540698" y="1262020"/>
            <a:ext cx="5603301" cy="2882408"/>
          </a:xfrm>
          <a:prstGeom prst="rect">
            <a:avLst/>
          </a:prstGeom>
        </p:spPr>
      </p:pic>
    </p:spTree>
    <p:extLst>
      <p:ext uri="{BB962C8B-B14F-4D97-AF65-F5344CB8AC3E}">
        <p14:creationId xmlns:p14="http://schemas.microsoft.com/office/powerpoint/2010/main" val="34447008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PROPAGATION AND PATH ANALYSIS</a:t>
            </a:r>
            <a:br>
              <a:rPr lang="en-US" dirty="0" smtClean="0"/>
            </a:br>
            <a:r>
              <a:rPr lang="en-US" b="0" dirty="0" smtClean="0"/>
              <a:t>WILL IT WORK ALL THE TIME? AT ALL?</a:t>
            </a:r>
            <a:endParaRPr lang="en-US" dirty="0"/>
          </a:p>
        </p:txBody>
      </p:sp>
      <p:sp>
        <p:nvSpPr>
          <p:cNvPr id="3" name="Content Placeholder 2"/>
          <p:cNvSpPr>
            <a:spLocks noGrp="1"/>
          </p:cNvSpPr>
          <p:nvPr>
            <p:ph idx="1"/>
          </p:nvPr>
        </p:nvSpPr>
        <p:spPr>
          <a:xfrm>
            <a:off x="192942" y="1021556"/>
            <a:ext cx="8686068" cy="3650229"/>
          </a:xfrm>
        </p:spPr>
        <p:txBody>
          <a:bodyPr/>
          <a:lstStyle/>
          <a:p>
            <a:r>
              <a:rPr lang="en-US" dirty="0" smtClean="0"/>
              <a:t>Microwave is basically “Line-of-Sight”</a:t>
            </a:r>
          </a:p>
          <a:p>
            <a:pPr lvl="1"/>
            <a:r>
              <a:rPr lang="en-US" dirty="0"/>
              <a:t>T</a:t>
            </a:r>
            <a:r>
              <a:rPr lang="en-US" dirty="0" smtClean="0"/>
              <a:t>here are some links that don’t need it, but at much reduced capacity.</a:t>
            </a:r>
          </a:p>
          <a:p>
            <a:pPr lvl="2"/>
            <a:r>
              <a:rPr lang="en-US" dirty="0" smtClean="0"/>
              <a:t>Radio will modulate down (FM to SSB to CW) in the event of signal loss/fade, but capacity (mbit/s) goes down</a:t>
            </a:r>
          </a:p>
          <a:p>
            <a:pPr lvl="2"/>
            <a:r>
              <a:rPr lang="en-US" dirty="0" smtClean="0"/>
              <a:t>This may be fine for temporary/field ops, but not for a production network</a:t>
            </a:r>
          </a:p>
          <a:p>
            <a:r>
              <a:rPr lang="en-US" dirty="0" smtClean="0"/>
              <a:t>We need to ensure availability of the backbone at all times.</a:t>
            </a:r>
          </a:p>
          <a:p>
            <a:pPr lvl="1"/>
            <a:r>
              <a:rPr lang="en-US" dirty="0" smtClean="0"/>
              <a:t>This means shorter links typically are better (15 miles at most) even though 30 miles will work.</a:t>
            </a:r>
          </a:p>
          <a:p>
            <a:pPr lvl="1"/>
            <a:r>
              <a:rPr lang="en-US" dirty="0"/>
              <a:t>The atmosphere is not a perfect medium it can delay/bend/distort signals during certain weather.  Over water is fun</a:t>
            </a:r>
            <a:r>
              <a:rPr lang="en-US" dirty="0" smtClean="0"/>
              <a:t>!  </a:t>
            </a:r>
          </a:p>
          <a:p>
            <a:pPr lvl="1"/>
            <a:r>
              <a:rPr lang="en-US" dirty="0" smtClean="0"/>
              <a:t>Need what’s called “fade margin”, </a:t>
            </a:r>
            <a:r>
              <a:rPr lang="en-US" dirty="0"/>
              <a:t>e</a:t>
            </a:r>
            <a:r>
              <a:rPr lang="en-US" dirty="0" smtClean="0"/>
              <a:t>xtra signal above the minimum.</a:t>
            </a:r>
          </a:p>
        </p:txBody>
      </p:sp>
    </p:spTree>
    <p:extLst>
      <p:ext uri="{BB962C8B-B14F-4D97-AF65-F5344CB8AC3E}">
        <p14:creationId xmlns:p14="http://schemas.microsoft.com/office/powerpoint/2010/main" val="1141368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PATHLOSS</a:t>
            </a:r>
            <a:endParaRPr lang="en-US" dirty="0"/>
          </a:p>
        </p:txBody>
      </p:sp>
      <p:sp>
        <p:nvSpPr>
          <p:cNvPr id="3" name="Content Placeholder 2"/>
          <p:cNvSpPr>
            <a:spLocks noGrp="1"/>
          </p:cNvSpPr>
          <p:nvPr>
            <p:ph idx="1"/>
          </p:nvPr>
        </p:nvSpPr>
        <p:spPr>
          <a:xfrm>
            <a:off x="192942" y="1021557"/>
            <a:ext cx="3744058" cy="3394472"/>
          </a:xfrm>
        </p:spPr>
        <p:txBody>
          <a:bodyPr/>
          <a:lstStyle/>
          <a:p>
            <a:r>
              <a:rPr lang="en-US" dirty="0" smtClean="0"/>
              <a:t>Free (beer) software online</a:t>
            </a:r>
          </a:p>
          <a:p>
            <a:pPr lvl="1"/>
            <a:r>
              <a:rPr lang="en-US" dirty="0" smtClean="0">
                <a:hlinkClick r:id="rId2"/>
              </a:rPr>
              <a:t>Radio Mobile</a:t>
            </a:r>
            <a:endParaRPr lang="en-US" dirty="0" smtClean="0"/>
          </a:p>
          <a:p>
            <a:pPr lvl="1"/>
            <a:r>
              <a:rPr lang="en-US" dirty="0" smtClean="0">
                <a:hlinkClick r:id="rId3"/>
              </a:rPr>
              <a:t>WiFi Calc</a:t>
            </a:r>
            <a:endParaRPr lang="en-US" dirty="0" smtClean="0"/>
          </a:p>
          <a:p>
            <a:pPr lvl="1"/>
            <a:endParaRPr lang="en-US" dirty="0" smtClean="0"/>
          </a:p>
          <a:p>
            <a:r>
              <a:rPr lang="en-US" dirty="0" smtClean="0"/>
              <a:t>Non-Free Software</a:t>
            </a:r>
          </a:p>
          <a:p>
            <a:pPr lvl="1"/>
            <a:r>
              <a:rPr lang="en-US" dirty="0" smtClean="0">
                <a:hlinkClick r:id="rId4"/>
              </a:rPr>
              <a:t>Pathloss 5.0</a:t>
            </a:r>
            <a:endParaRPr lang="en-US" dirty="0" smtClean="0"/>
          </a:p>
          <a:p>
            <a:pPr lvl="2"/>
            <a:r>
              <a:rPr lang="en-US" dirty="0" smtClean="0"/>
              <a:t>Industry standard for microwave path prediction</a:t>
            </a:r>
          </a:p>
          <a:p>
            <a:pPr lvl="2"/>
            <a:r>
              <a:rPr lang="en-US" dirty="0" smtClean="0"/>
              <a:t>Awesome program, I own it.</a:t>
            </a:r>
          </a:p>
          <a:p>
            <a:pPr lvl="2"/>
            <a:r>
              <a:rPr lang="en-US" dirty="0" smtClean="0"/>
              <a:t>Models reflection/diffraction/multipath/rain</a:t>
            </a:r>
          </a:p>
          <a:p>
            <a:pPr lvl="2"/>
            <a:r>
              <a:rPr lang="en-US" dirty="0" smtClean="0"/>
              <a:t>About $7k</a:t>
            </a:r>
          </a:p>
          <a:p>
            <a:pPr marL="222609" lvl="2" indent="0">
              <a:buNone/>
            </a:pPr>
            <a:endParaRPr lang="en-US" dirty="0"/>
          </a:p>
        </p:txBody>
      </p:sp>
      <p:pic>
        <p:nvPicPr>
          <p:cNvPr id="4" name="Picture 3" descr="Screen Shot 2014-10-17 at 8.06.18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2201" y="170260"/>
            <a:ext cx="4000703" cy="2288097"/>
          </a:xfrm>
          <a:prstGeom prst="rect">
            <a:avLst/>
          </a:prstGeom>
        </p:spPr>
      </p:pic>
      <p:pic>
        <p:nvPicPr>
          <p:cNvPr id="6" name="Picture 5" descr="Screen Shot 2014-10-17 at 8.09.51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72201" y="2399671"/>
            <a:ext cx="4108513" cy="2332499"/>
          </a:xfrm>
          <a:prstGeom prst="rect">
            <a:avLst/>
          </a:prstGeom>
        </p:spPr>
      </p:pic>
    </p:spTree>
    <p:extLst>
      <p:ext uri="{BB962C8B-B14F-4D97-AF65-F5344CB8AC3E}">
        <p14:creationId xmlns:p14="http://schemas.microsoft.com/office/powerpoint/2010/main" val="3965844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MODULATIONS AND PROTOCOLS</a:t>
            </a:r>
            <a:br>
              <a:rPr lang="en-US" dirty="0" smtClean="0"/>
            </a:br>
            <a:r>
              <a:rPr lang="en-US" b="0" dirty="0" smtClean="0"/>
              <a:t>QAM VS. CHANNEL SIZE VS. THROUGHPUT VS. SIGNAL RATE VS. AIRTIME</a:t>
            </a:r>
            <a:endParaRPr lang="en-US" dirty="0"/>
          </a:p>
        </p:txBody>
      </p:sp>
      <p:sp>
        <p:nvSpPr>
          <p:cNvPr id="3" name="Content Placeholder 2"/>
          <p:cNvSpPr>
            <a:spLocks noGrp="1"/>
          </p:cNvSpPr>
          <p:nvPr>
            <p:ph idx="1"/>
          </p:nvPr>
        </p:nvSpPr>
        <p:spPr>
          <a:xfrm>
            <a:off x="192942" y="1021557"/>
            <a:ext cx="8686068" cy="3762110"/>
          </a:xfrm>
        </p:spPr>
        <p:txBody>
          <a:bodyPr/>
          <a:lstStyle/>
          <a:p>
            <a:r>
              <a:rPr lang="en-US" dirty="0" smtClean="0"/>
              <a:t>How much throughput can my link support?  It’s a 300 mbit/s radio!</a:t>
            </a:r>
          </a:p>
          <a:p>
            <a:r>
              <a:rPr lang="en-US" dirty="0" smtClean="0"/>
              <a:t>Not as much as the box says.  Many things influence this</a:t>
            </a:r>
          </a:p>
          <a:p>
            <a:pPr lvl="1"/>
            <a:r>
              <a:rPr lang="en-US" dirty="0" smtClean="0"/>
              <a:t>QAM</a:t>
            </a:r>
            <a:r>
              <a:rPr lang="en-US" dirty="0"/>
              <a:t> – </a:t>
            </a:r>
            <a:r>
              <a:rPr lang="en-US" dirty="0" smtClean="0"/>
              <a:t>Quadrature Amplitude Modulation level AKA MCS index </a:t>
            </a:r>
          </a:p>
          <a:p>
            <a:pPr lvl="1"/>
            <a:r>
              <a:rPr lang="en-US" dirty="0" smtClean="0"/>
              <a:t>Channel size – Bigger channels with higher mod level means more throughput</a:t>
            </a:r>
          </a:p>
          <a:p>
            <a:pPr lvl="1"/>
            <a:r>
              <a:rPr lang="en-US" dirty="0" smtClean="0"/>
              <a:t>Airtime – The amount of time the radio spends transmitting</a:t>
            </a:r>
          </a:p>
          <a:p>
            <a:pPr lvl="1"/>
            <a:r>
              <a:rPr lang="en-US" dirty="0" smtClean="0"/>
              <a:t>Network Protocol – Wi-Fi vs</a:t>
            </a:r>
            <a:r>
              <a:rPr lang="en-US" dirty="0"/>
              <a:t>. proprietary</a:t>
            </a:r>
            <a:endParaRPr lang="en-US" dirty="0" smtClean="0"/>
          </a:p>
          <a:p>
            <a:pPr lvl="1"/>
            <a:r>
              <a:rPr lang="en-US" dirty="0" smtClean="0"/>
              <a:t>Distance – Long distance links can affect performance</a:t>
            </a:r>
          </a:p>
          <a:p>
            <a:pPr lvl="1"/>
            <a:r>
              <a:rPr lang="en-US" dirty="0" smtClean="0"/>
              <a:t>MiMo – Multiple input Multiple output.  </a:t>
            </a:r>
            <a:endParaRPr lang="en-US" dirty="0"/>
          </a:p>
        </p:txBody>
      </p:sp>
    </p:spTree>
    <p:extLst>
      <p:ext uri="{BB962C8B-B14F-4D97-AF65-F5344CB8AC3E}">
        <p14:creationId xmlns:p14="http://schemas.microsoft.com/office/powerpoint/2010/main" val="2483375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a:t>
            </a:r>
            <a:br>
              <a:rPr lang="en-US" dirty="0" smtClean="0"/>
            </a:br>
            <a:r>
              <a:rPr lang="en-US" b="0" dirty="0" smtClean="0"/>
              <a:t>ROUGHT-ERS NOT ROOT-ERS</a:t>
            </a:r>
            <a:endParaRPr lang="en-US" b="0" dirty="0"/>
          </a:p>
        </p:txBody>
      </p:sp>
      <p:sp>
        <p:nvSpPr>
          <p:cNvPr id="3" name="Content Placeholder 2"/>
          <p:cNvSpPr>
            <a:spLocks noGrp="1"/>
          </p:cNvSpPr>
          <p:nvPr>
            <p:ph idx="1"/>
          </p:nvPr>
        </p:nvSpPr>
        <p:spPr>
          <a:xfrm>
            <a:off x="192941" y="1021556"/>
            <a:ext cx="8833129" cy="3740943"/>
          </a:xfrm>
        </p:spPr>
        <p:txBody>
          <a:bodyPr/>
          <a:lstStyle/>
          <a:p>
            <a:r>
              <a:rPr lang="en-US" dirty="0" smtClean="0"/>
              <a:t>Routers are the repeater controllers of the network.</a:t>
            </a:r>
          </a:p>
          <a:p>
            <a:r>
              <a:rPr lang="en-US" dirty="0" smtClean="0"/>
              <a:t>Routers know what the entire network looks like at any given time.</a:t>
            </a:r>
          </a:p>
          <a:p>
            <a:r>
              <a:rPr lang="en-US" dirty="0" smtClean="0"/>
              <a:t>They know this through the use of Routing Protocols</a:t>
            </a:r>
            <a:r>
              <a:rPr lang="en-US" dirty="0" smtClean="0"/>
              <a:t>.</a:t>
            </a:r>
          </a:p>
          <a:p>
            <a:pPr lvl="1"/>
            <a:r>
              <a:rPr lang="en-US" dirty="0" smtClean="0"/>
              <a:t>TB HamWAN uses IS-IS</a:t>
            </a:r>
            <a:endParaRPr lang="en-US" dirty="0" smtClean="0"/>
          </a:p>
          <a:p>
            <a:r>
              <a:rPr lang="en-US" dirty="0" smtClean="0"/>
              <a:t>These are what provide the resiliency to our network.</a:t>
            </a:r>
          </a:p>
          <a:p>
            <a:pPr lvl="1"/>
            <a:r>
              <a:rPr lang="en-US" dirty="0" smtClean="0"/>
              <a:t>If a link dies in the back bone, they will “route” around it.  Users would never know!</a:t>
            </a:r>
          </a:p>
          <a:p>
            <a:pPr lvl="1"/>
            <a:r>
              <a:rPr lang="en-US" dirty="0" smtClean="0"/>
              <a:t>TB HamWAN has </a:t>
            </a:r>
            <a:r>
              <a:rPr lang="en-US" dirty="0" err="1" smtClean="0"/>
              <a:t>standeridside</a:t>
            </a:r>
            <a:r>
              <a:rPr lang="en-US" dirty="0" smtClean="0"/>
              <a:t> on the Juniper EX4200</a:t>
            </a:r>
          </a:p>
          <a:p>
            <a:pPr lvl="2"/>
            <a:r>
              <a:rPr lang="en-US" dirty="0" smtClean="0"/>
              <a:t>Cheap ($300 on eBay) and many donated ones from members</a:t>
            </a:r>
            <a:endParaRPr lang="en-US" dirty="0" smtClean="0"/>
          </a:p>
          <a:p>
            <a:pPr lvl="2"/>
            <a:r>
              <a:rPr lang="en-US" dirty="0" smtClean="0"/>
              <a:t>10g performance and mature OS</a:t>
            </a:r>
          </a:p>
          <a:p>
            <a:pPr lvl="2"/>
            <a:r>
              <a:rPr lang="en-US" dirty="0" smtClean="0"/>
              <a:t>Easy to manage</a:t>
            </a:r>
            <a:endParaRPr lang="en-US" dirty="0" smtClean="0"/>
          </a:p>
        </p:txBody>
      </p:sp>
    </p:spTree>
    <p:extLst>
      <p:ext uri="{BB962C8B-B14F-4D97-AF65-F5344CB8AC3E}">
        <p14:creationId xmlns:p14="http://schemas.microsoft.com/office/powerpoint/2010/main" val="2351083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HAMWAN</a:t>
            </a:r>
            <a:br>
              <a:rPr lang="en-US" dirty="0" smtClean="0"/>
            </a:br>
            <a:r>
              <a:rPr lang="en-US" sz="1600" b="0" dirty="0" smtClean="0"/>
              <a:t>WHAT IS IT?</a:t>
            </a:r>
            <a:endParaRPr lang="en-US" dirty="0"/>
          </a:p>
        </p:txBody>
      </p:sp>
      <p:sp>
        <p:nvSpPr>
          <p:cNvPr id="3" name="Content Placeholder 2"/>
          <p:cNvSpPr>
            <a:spLocks noGrp="1"/>
          </p:cNvSpPr>
          <p:nvPr>
            <p:ph idx="1"/>
          </p:nvPr>
        </p:nvSpPr>
        <p:spPr>
          <a:xfrm>
            <a:off x="192942" y="1350453"/>
            <a:ext cx="8825422" cy="3394472"/>
          </a:xfrm>
        </p:spPr>
        <p:txBody>
          <a:bodyPr/>
          <a:lstStyle/>
          <a:p>
            <a:r>
              <a:rPr lang="en-US" dirty="0" smtClean="0"/>
              <a:t>HamWAN is high performance multi-megabit networking over </a:t>
            </a:r>
            <a:r>
              <a:rPr lang="en-US" dirty="0"/>
              <a:t>A</a:t>
            </a:r>
            <a:r>
              <a:rPr lang="en-US" dirty="0" smtClean="0"/>
              <a:t>mateur Radio</a:t>
            </a:r>
          </a:p>
          <a:p>
            <a:pPr lvl="1"/>
            <a:r>
              <a:rPr lang="en-US" dirty="0" smtClean="0"/>
              <a:t>Network technology – Standards for an Internet connected wireless network</a:t>
            </a:r>
          </a:p>
          <a:p>
            <a:pPr lvl="2"/>
            <a:r>
              <a:rPr lang="en-US" dirty="0" smtClean="0"/>
              <a:t>How to interconnect with ham users</a:t>
            </a:r>
          </a:p>
          <a:p>
            <a:pPr lvl="2"/>
            <a:r>
              <a:rPr lang="en-US" dirty="0" smtClean="0"/>
              <a:t>How to route to the internet</a:t>
            </a:r>
          </a:p>
          <a:p>
            <a:pPr lvl="2"/>
            <a:r>
              <a:rPr lang="en-US" dirty="0" smtClean="0"/>
              <a:t>Not all IP networks are HamWAN – Mesh/</a:t>
            </a:r>
            <a:r>
              <a:rPr lang="en-US" dirty="0" err="1" smtClean="0"/>
              <a:t>BBHN</a:t>
            </a:r>
            <a:r>
              <a:rPr lang="en-US" dirty="0"/>
              <a:t> </a:t>
            </a:r>
            <a:r>
              <a:rPr lang="en-US" dirty="0" smtClean="0"/>
              <a:t>will never be capable of this. </a:t>
            </a:r>
          </a:p>
          <a:p>
            <a:pPr lvl="1"/>
            <a:r>
              <a:rPr lang="en-US" dirty="0" smtClean="0"/>
              <a:t>An organization – HamWAN is a members organization</a:t>
            </a:r>
          </a:p>
          <a:p>
            <a:pPr lvl="2"/>
            <a:r>
              <a:rPr lang="en-US" dirty="0" smtClean="0"/>
              <a:t>It’s responsible for standards and certifying affiliate networks</a:t>
            </a:r>
          </a:p>
          <a:p>
            <a:pPr lvl="2"/>
            <a:r>
              <a:rPr lang="en-US" dirty="0" smtClean="0"/>
              <a:t>Founded in 2013 by a group of hams in Seattle, WA</a:t>
            </a:r>
          </a:p>
          <a:p>
            <a:pPr lvl="2"/>
            <a:r>
              <a:rPr lang="en-US" dirty="0" smtClean="0"/>
              <a:t>Puget Sound Data Ring (</a:t>
            </a:r>
            <a:r>
              <a:rPr lang="en-US" dirty="0" err="1" smtClean="0"/>
              <a:t>PSDR</a:t>
            </a:r>
            <a:r>
              <a:rPr lang="en-US" dirty="0" smtClean="0"/>
              <a:t>) is the largest network of HamWAN coverage in the the US (and now Canada!)</a:t>
            </a:r>
          </a:p>
          <a:p>
            <a:pPr lvl="2"/>
            <a:r>
              <a:rPr lang="en-US" dirty="0" smtClean="0"/>
              <a:t>Other networks can certify to be part of the HamWAN standard</a:t>
            </a:r>
          </a:p>
          <a:p>
            <a:pPr lvl="2"/>
            <a:endParaRPr lang="en-US" dirty="0" smtClean="0"/>
          </a:p>
          <a:p>
            <a:pPr lvl="2"/>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4066031" y="-45681"/>
            <a:ext cx="4806874" cy="1492367"/>
          </a:xfrm>
          <a:prstGeom prst="rect">
            <a:avLst/>
          </a:prstGeom>
        </p:spPr>
      </p:pic>
    </p:spTree>
    <p:extLst>
      <p:ext uri="{BB962C8B-B14F-4D97-AF65-F5344CB8AC3E}">
        <p14:creationId xmlns:p14="http://schemas.microsoft.com/office/powerpoint/2010/main" val="809654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ISSUES</a:t>
            </a:r>
            <a:br>
              <a:rPr lang="en-US" dirty="0" smtClean="0"/>
            </a:br>
            <a:r>
              <a:rPr lang="en-US" sz="1600" b="0" dirty="0" smtClean="0"/>
              <a:t>IT’S MORE FUN TO POINT OUT POTENTIAL PART 97 VIOLATIONS THAN DO SOMETHING!</a:t>
            </a:r>
            <a:endParaRPr lang="en-US" dirty="0"/>
          </a:p>
        </p:txBody>
      </p:sp>
      <p:sp>
        <p:nvSpPr>
          <p:cNvPr id="3" name="Content Placeholder 2"/>
          <p:cNvSpPr>
            <a:spLocks noGrp="1"/>
          </p:cNvSpPr>
          <p:nvPr>
            <p:ph idx="1"/>
          </p:nvPr>
        </p:nvSpPr>
        <p:spPr>
          <a:xfrm>
            <a:off x="192941" y="1021557"/>
            <a:ext cx="8843697" cy="3394472"/>
          </a:xfrm>
        </p:spPr>
        <p:txBody>
          <a:bodyPr/>
          <a:lstStyle/>
          <a:p>
            <a:r>
              <a:rPr lang="en-US" dirty="0" smtClean="0"/>
              <a:t>Part 97 puts some restrictions on our communications as hams</a:t>
            </a:r>
          </a:p>
          <a:p>
            <a:pPr lvl="1"/>
            <a:r>
              <a:rPr lang="en-US" dirty="0" smtClean="0"/>
              <a:t>Legally the control operator is responsible for every packet of data his node X-mits</a:t>
            </a:r>
          </a:p>
          <a:p>
            <a:pPr lvl="2"/>
            <a:r>
              <a:rPr lang="en-US" dirty="0" smtClean="0"/>
              <a:t>Inbound traffic from the internet (ping/traceroute/etc.) can cause transmissions of packets.</a:t>
            </a:r>
          </a:p>
          <a:p>
            <a:pPr lvl="1"/>
            <a:r>
              <a:rPr lang="en-US" dirty="0" smtClean="0"/>
              <a:t>No encryption</a:t>
            </a:r>
          </a:p>
          <a:p>
            <a:pPr lvl="2"/>
            <a:r>
              <a:rPr lang="en-US" dirty="0" smtClean="0"/>
              <a:t>Wi-Fi has link level crypto as an option</a:t>
            </a:r>
            <a:r>
              <a:rPr lang="en-US" dirty="0"/>
              <a:t>, </a:t>
            </a:r>
            <a:r>
              <a:rPr lang="en-US" dirty="0" smtClean="0"/>
              <a:t>obviously this is not legal</a:t>
            </a:r>
          </a:p>
          <a:p>
            <a:pPr lvl="2"/>
            <a:r>
              <a:rPr lang="en-US" dirty="0" smtClean="0"/>
              <a:t>This presents some interesting issues regarding the use of our network for welfare type traffic which may be under HIPPA.  Many times this uses session level encryption (SSL).  Is this legal? </a:t>
            </a:r>
          </a:p>
          <a:p>
            <a:pPr lvl="2"/>
            <a:r>
              <a:rPr lang="en-US" dirty="0" smtClean="0"/>
              <a:t>How to ID a link?  HamWAN solves this via the modem name</a:t>
            </a:r>
          </a:p>
          <a:p>
            <a:pPr lvl="2"/>
            <a:r>
              <a:rPr lang="en-US" dirty="0" smtClean="0"/>
              <a:t>All stations must ID.  SSID would be one callsign.  Encoded ICMP/Locally administered MAC’s encoded with callsign work too</a:t>
            </a:r>
          </a:p>
          <a:p>
            <a:pPr lvl="1"/>
            <a:r>
              <a:rPr lang="en-US" dirty="0" smtClean="0"/>
              <a:t>Only licensed </a:t>
            </a:r>
            <a:r>
              <a:rPr lang="en-US" dirty="0"/>
              <a:t>a</a:t>
            </a:r>
            <a:r>
              <a:rPr lang="en-US" dirty="0" smtClean="0"/>
              <a:t>mateur </a:t>
            </a:r>
            <a:r>
              <a:rPr lang="en-US" dirty="0"/>
              <a:t>r</a:t>
            </a:r>
            <a:r>
              <a:rPr lang="en-US" dirty="0" smtClean="0"/>
              <a:t>adio operators can connect.</a:t>
            </a:r>
          </a:p>
          <a:p>
            <a:pPr lvl="2"/>
            <a:r>
              <a:rPr lang="en-US" dirty="0" smtClean="0"/>
              <a:t>This proposed network should be for Amateur Radio use only.  No public Wi-Fi, etc.  EOC</a:t>
            </a:r>
            <a:r>
              <a:rPr lang="en-US" dirty="0"/>
              <a:t> </a:t>
            </a:r>
            <a:r>
              <a:rPr lang="en-US" dirty="0" smtClean="0"/>
              <a:t>internet access during an emergency or other temporary use should be fine IMO.</a:t>
            </a:r>
          </a:p>
        </p:txBody>
      </p:sp>
    </p:spTree>
    <p:extLst>
      <p:ext uri="{BB962C8B-B14F-4D97-AF65-F5344CB8AC3E}">
        <p14:creationId xmlns:p14="http://schemas.microsoft.com/office/powerpoint/2010/main" val="2559187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a:t>
            </a:r>
            <a:r>
              <a:rPr lang="en-US" dirty="0" smtClean="0"/>
              <a:t>INTERCONNECT</a:t>
            </a:r>
            <a:br>
              <a:rPr lang="en-US" dirty="0" smtClean="0"/>
            </a:br>
            <a:r>
              <a:rPr lang="en-US" sz="1800" b="0" dirty="0" smtClean="0"/>
              <a:t>TAMPA ONLY FOR NOW</a:t>
            </a:r>
            <a:endParaRPr lang="en-US" sz="1800" b="0" dirty="0"/>
          </a:p>
        </p:txBody>
      </p:sp>
      <p:sp>
        <p:nvSpPr>
          <p:cNvPr id="3" name="Content Placeholder 2"/>
          <p:cNvSpPr>
            <a:spLocks noGrp="1"/>
          </p:cNvSpPr>
          <p:nvPr>
            <p:ph idx="1"/>
          </p:nvPr>
        </p:nvSpPr>
        <p:spPr/>
        <p:txBody>
          <a:bodyPr/>
          <a:lstStyle/>
          <a:p>
            <a:r>
              <a:rPr lang="en-US" dirty="0" smtClean="0"/>
              <a:t>Edge sites should are where the network connects to the public Internet</a:t>
            </a:r>
          </a:p>
          <a:p>
            <a:pPr lvl="1"/>
            <a:r>
              <a:rPr lang="en-US" dirty="0" smtClean="0"/>
              <a:t>These sites can be at a data center or even via a VPN</a:t>
            </a:r>
          </a:p>
          <a:p>
            <a:pPr lvl="1"/>
            <a:r>
              <a:rPr lang="en-US" dirty="0" smtClean="0"/>
              <a:t>The routers will announce the IP address used on the network to the internet</a:t>
            </a:r>
          </a:p>
          <a:p>
            <a:pPr lvl="1"/>
            <a:r>
              <a:rPr lang="en-US" dirty="0" smtClean="0"/>
              <a:t>This design allows multiple internet connections at different parts of the network</a:t>
            </a:r>
          </a:p>
          <a:p>
            <a:r>
              <a:rPr lang="en-US" dirty="0" smtClean="0"/>
              <a:t>A “normal” cable modem/DSL connection will not work for this</a:t>
            </a:r>
          </a:p>
          <a:p>
            <a:pPr lvl="1"/>
            <a:r>
              <a:rPr lang="en-US" dirty="0" smtClean="0"/>
              <a:t>These are designed to serve up a single IP address for end user use.</a:t>
            </a:r>
          </a:p>
          <a:p>
            <a:r>
              <a:rPr lang="en-US" dirty="0" smtClean="0"/>
              <a:t>BGP – Border Gateway Protocol is the routing protocol used for this.</a:t>
            </a:r>
          </a:p>
          <a:p>
            <a:pPr lvl="1"/>
            <a:r>
              <a:rPr lang="en-US" dirty="0" smtClean="0"/>
              <a:t>It’s policy based rather than cost based.</a:t>
            </a:r>
          </a:p>
          <a:p>
            <a:pPr lvl="1"/>
            <a:endParaRPr lang="en-US" dirty="0" smtClean="0"/>
          </a:p>
        </p:txBody>
      </p:sp>
    </p:spTree>
    <p:extLst>
      <p:ext uri="{BB962C8B-B14F-4D97-AF65-F5344CB8AC3E}">
        <p14:creationId xmlns:p14="http://schemas.microsoft.com/office/powerpoint/2010/main" val="221940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SITE LOCATIONS</a:t>
            </a:r>
            <a:br>
              <a:rPr lang="en-US" dirty="0" smtClean="0"/>
            </a:br>
            <a:r>
              <a:rPr lang="en-US" b="0" dirty="0" smtClean="0"/>
              <a:t>HEIGHT IS MIGHT (NOT ALWAYS)</a:t>
            </a:r>
            <a:endParaRPr lang="en-US" b="0" dirty="0"/>
          </a:p>
        </p:txBody>
      </p:sp>
      <p:sp>
        <p:nvSpPr>
          <p:cNvPr id="3" name="Content Placeholder 2"/>
          <p:cNvSpPr>
            <a:spLocks noGrp="1"/>
          </p:cNvSpPr>
          <p:nvPr>
            <p:ph idx="1"/>
          </p:nvPr>
        </p:nvSpPr>
        <p:spPr>
          <a:xfrm>
            <a:off x="192942" y="1021557"/>
            <a:ext cx="8686068" cy="3686514"/>
          </a:xfrm>
        </p:spPr>
        <p:txBody>
          <a:bodyPr/>
          <a:lstStyle/>
          <a:p>
            <a:r>
              <a:rPr lang="en-US" dirty="0" smtClean="0"/>
              <a:t>Centrally located so many hams can see it from their homes/other sites</a:t>
            </a:r>
          </a:p>
          <a:p>
            <a:r>
              <a:rPr lang="en-US" dirty="0" smtClean="0"/>
              <a:t>Lower sites (</a:t>
            </a:r>
            <a:r>
              <a:rPr lang="en-US" dirty="0" smtClean="0"/>
              <a:t>150</a:t>
            </a:r>
            <a:r>
              <a:rPr lang="en-US" dirty="0" smtClean="0"/>
              <a:t>’) are fine.</a:t>
            </a:r>
          </a:p>
          <a:p>
            <a:pPr lvl="1"/>
            <a:r>
              <a:rPr lang="en-US" dirty="0" smtClean="0"/>
              <a:t>Easy access (outside of normal 9-5 hours)</a:t>
            </a:r>
          </a:p>
          <a:p>
            <a:pPr lvl="1"/>
            <a:r>
              <a:rPr lang="en-US" dirty="0" smtClean="0"/>
              <a:t>Should be able to be on the back up power </a:t>
            </a:r>
          </a:p>
          <a:p>
            <a:pPr lvl="2"/>
            <a:r>
              <a:rPr lang="en-US" dirty="0" smtClean="0"/>
              <a:t>All tall buildings have backup generators for elevators, at most a UPS would be needed for a few minutes </a:t>
            </a:r>
          </a:p>
          <a:p>
            <a:pPr lvl="2"/>
            <a:r>
              <a:rPr lang="en-US" dirty="0" smtClean="0"/>
              <a:t>A good ground must be available</a:t>
            </a:r>
          </a:p>
          <a:p>
            <a:r>
              <a:rPr lang="en-US" dirty="0" smtClean="0"/>
              <a:t>Ability to make changes and install multiple antennas</a:t>
            </a:r>
          </a:p>
          <a:p>
            <a:r>
              <a:rPr lang="en-US" dirty="0" smtClean="0"/>
              <a:t>Everything installed must be to commercial standards. (R56)</a:t>
            </a:r>
          </a:p>
          <a:p>
            <a:endParaRPr lang="en-US" dirty="0" smtClean="0"/>
          </a:p>
          <a:p>
            <a:pPr lvl="1"/>
            <a:endParaRPr lang="en-US" dirty="0"/>
          </a:p>
        </p:txBody>
      </p:sp>
    </p:spTree>
    <p:extLst>
      <p:ext uri="{BB962C8B-B14F-4D97-AF65-F5344CB8AC3E}">
        <p14:creationId xmlns:p14="http://schemas.microsoft.com/office/powerpoint/2010/main" val="904147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br>
              <a:rPr lang="en-US" dirty="0" smtClean="0"/>
            </a:br>
            <a:r>
              <a:rPr lang="en-US" b="0" dirty="0" smtClean="0"/>
              <a:t>WHO’S IN?</a:t>
            </a:r>
            <a:endParaRPr lang="en-US" b="0" dirty="0"/>
          </a:p>
        </p:txBody>
      </p:sp>
      <p:sp>
        <p:nvSpPr>
          <p:cNvPr id="3" name="Content Placeholder 2"/>
          <p:cNvSpPr>
            <a:spLocks noGrp="1"/>
          </p:cNvSpPr>
          <p:nvPr>
            <p:ph idx="1"/>
          </p:nvPr>
        </p:nvSpPr>
        <p:spPr/>
        <p:txBody>
          <a:bodyPr/>
          <a:lstStyle/>
          <a:p>
            <a:r>
              <a:rPr lang="en-US" dirty="0" smtClean="0"/>
              <a:t>We need interest, even if you’re not a networking person</a:t>
            </a:r>
          </a:p>
          <a:p>
            <a:r>
              <a:rPr lang="en-US" dirty="0" smtClean="0"/>
              <a:t>Every region in the US needs a HamWAN </a:t>
            </a:r>
            <a:r>
              <a:rPr lang="en-US" dirty="0" smtClean="0"/>
              <a:t>network</a:t>
            </a:r>
          </a:p>
          <a:p>
            <a:r>
              <a:rPr lang="en-US" dirty="0" smtClean="0"/>
              <a:t>TB HamWAN is designed for growth!</a:t>
            </a:r>
          </a:p>
          <a:p>
            <a:pPr lvl="1"/>
            <a:r>
              <a:rPr lang="en-US" dirty="0" smtClean="0"/>
              <a:t>Get a client online for under $200!</a:t>
            </a:r>
            <a:endParaRPr lang="en-US" dirty="0" smtClean="0"/>
          </a:p>
          <a:p>
            <a:r>
              <a:rPr lang="en-US" dirty="0" smtClean="0"/>
              <a:t>We can interlink entire states</a:t>
            </a:r>
          </a:p>
          <a:p>
            <a:pPr lvl="1"/>
            <a:r>
              <a:rPr lang="en-US" dirty="0" smtClean="0"/>
              <a:t>Think of the public service aspects of this, multi-megabit file transfers and other applications linking </a:t>
            </a:r>
            <a:r>
              <a:rPr lang="en-US" dirty="0" err="1" smtClean="0"/>
              <a:t>EOC’s</a:t>
            </a:r>
            <a:endParaRPr lang="en-US" dirty="0" smtClean="0"/>
          </a:p>
          <a:p>
            <a:r>
              <a:rPr lang="en-US" dirty="0" smtClean="0"/>
              <a:t>Typically a small group of dedicated hams involved.</a:t>
            </a:r>
          </a:p>
          <a:p>
            <a:pPr lvl="1"/>
            <a:r>
              <a:rPr lang="en-US" dirty="0" smtClean="0"/>
              <a:t>We can actually bring younger hams into the project and have them </a:t>
            </a:r>
            <a:r>
              <a:rPr lang="en-US" dirty="0" smtClean="0"/>
              <a:t>learn.  </a:t>
            </a:r>
            <a:endParaRPr lang="en-US" dirty="0" smtClean="0"/>
          </a:p>
          <a:p>
            <a:pPr lvl="2"/>
            <a:r>
              <a:rPr lang="en-US" dirty="0" smtClean="0"/>
              <a:t>Lots of interest from </a:t>
            </a:r>
            <a:r>
              <a:rPr lang="en-US" dirty="0" smtClean="0"/>
              <a:t>High School/college </a:t>
            </a:r>
            <a:r>
              <a:rPr lang="en-US" dirty="0" smtClean="0"/>
              <a:t>networking </a:t>
            </a:r>
            <a:r>
              <a:rPr lang="en-US" dirty="0" smtClean="0"/>
              <a:t>classes</a:t>
            </a:r>
            <a:endParaRPr lang="en-US" dirty="0" smtClean="0"/>
          </a:p>
        </p:txBody>
      </p:sp>
    </p:spTree>
    <p:extLst>
      <p:ext uri="{BB962C8B-B14F-4D97-AF65-F5344CB8AC3E}">
        <p14:creationId xmlns:p14="http://schemas.microsoft.com/office/powerpoint/2010/main" val="2154129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a:xfrm>
            <a:off x="192942" y="962288"/>
            <a:ext cx="8686068" cy="3394472"/>
          </a:xfrm>
        </p:spPr>
        <p:txBody>
          <a:bodyPr/>
          <a:lstStyle/>
          <a:p>
            <a:r>
              <a:rPr lang="en-US" dirty="0"/>
              <a:t>Florida Simulcast Group – </a:t>
            </a:r>
            <a:r>
              <a:rPr lang="en-US" dirty="0">
                <a:hlinkClick r:id="rId2"/>
              </a:rPr>
              <a:t>http://flscg.org</a:t>
            </a:r>
            <a:r>
              <a:rPr lang="en-US" dirty="0"/>
              <a:t> </a:t>
            </a:r>
          </a:p>
          <a:p>
            <a:pPr lvl="2"/>
            <a:r>
              <a:rPr lang="en-US" dirty="0"/>
              <a:t>Small group of techie hams in the St Petersburg/Tampa region  </a:t>
            </a:r>
          </a:p>
          <a:p>
            <a:pPr lvl="2"/>
            <a:r>
              <a:rPr lang="en-US" dirty="0"/>
              <a:t>Florida Non-Profit, 501(c)3 federal charitable status</a:t>
            </a:r>
            <a:r>
              <a:rPr lang="en-US" dirty="0" smtClean="0"/>
              <a:t>.</a:t>
            </a:r>
          </a:p>
          <a:p>
            <a:pPr lvl="1"/>
            <a:r>
              <a:rPr lang="en-US" dirty="0" smtClean="0"/>
              <a:t>My YouTube</a:t>
            </a:r>
            <a:r>
              <a:rPr lang="en-US" dirty="0" smtClean="0"/>
              <a:t> </a:t>
            </a:r>
            <a:r>
              <a:rPr lang="en-US" dirty="0"/>
              <a:t>channel - </a:t>
            </a:r>
            <a:r>
              <a:rPr lang="en-US" dirty="0">
                <a:hlinkClick r:id="rId3"/>
              </a:rPr>
              <a:t>https://www.youtube.com/user/gulfcoastequity/</a:t>
            </a:r>
            <a:r>
              <a:rPr lang="en-US" dirty="0" smtClean="0">
                <a:hlinkClick r:id="rId3"/>
              </a:rPr>
              <a:t>videos</a:t>
            </a:r>
            <a:r>
              <a:rPr lang="en-US" dirty="0"/>
              <a:t> </a:t>
            </a:r>
            <a:endParaRPr lang="en-US" dirty="0" smtClean="0"/>
          </a:p>
          <a:p>
            <a:r>
              <a:rPr lang="en-US" dirty="0" smtClean="0"/>
              <a:t>HamWAN </a:t>
            </a:r>
            <a:r>
              <a:rPr lang="en-US" dirty="0"/>
              <a:t>- </a:t>
            </a:r>
            <a:r>
              <a:rPr lang="en-US" dirty="0" smtClean="0">
                <a:hlinkClick r:id="rId4"/>
              </a:rPr>
              <a:t>http:</a:t>
            </a:r>
            <a:r>
              <a:rPr lang="en-US" dirty="0">
                <a:hlinkClick r:id="rId4"/>
              </a:rPr>
              <a:t>//</a:t>
            </a:r>
            <a:r>
              <a:rPr lang="en-US" dirty="0" smtClean="0">
                <a:hlinkClick r:id="rId4"/>
              </a:rPr>
              <a:t>www.hamwan.org</a:t>
            </a:r>
            <a:r>
              <a:rPr lang="en-US" dirty="0" smtClean="0"/>
              <a:t> </a:t>
            </a:r>
          </a:p>
          <a:p>
            <a:pPr lvl="1"/>
            <a:r>
              <a:rPr lang="en-US" dirty="0" smtClean="0"/>
              <a:t>#hamwan and #44net on irc.freenode.net.</a:t>
            </a:r>
          </a:p>
          <a:p>
            <a:pPr lvl="2"/>
            <a:r>
              <a:rPr lang="en-US" dirty="0" smtClean="0"/>
              <a:t>Me, W9CR is DarkHelmet, stop by and say hi</a:t>
            </a:r>
          </a:p>
          <a:p>
            <a:r>
              <a:rPr lang="en-US" dirty="0" smtClean="0"/>
              <a:t>44net </a:t>
            </a:r>
            <a:r>
              <a:rPr lang="en-US" dirty="0"/>
              <a:t>email list - </a:t>
            </a:r>
            <a:r>
              <a:rPr lang="en-US" dirty="0">
                <a:hlinkClick r:id="rId5"/>
              </a:rPr>
              <a:t>http://www.ampr.org/</a:t>
            </a:r>
            <a:r>
              <a:rPr lang="en-US" dirty="0" smtClean="0">
                <a:hlinkClick r:id="rId5"/>
              </a:rPr>
              <a:t>pubs.html</a:t>
            </a:r>
            <a:endParaRPr lang="en-US" dirty="0" smtClean="0"/>
          </a:p>
          <a:p>
            <a:r>
              <a:rPr lang="en-US" dirty="0"/>
              <a:t>Memphis Metro HamWAN – </a:t>
            </a:r>
            <a:r>
              <a:rPr lang="en-US" dirty="0">
                <a:hlinkClick r:id="rId6"/>
              </a:rPr>
              <a:t>http://memhamwan.org/</a:t>
            </a:r>
            <a:r>
              <a:rPr lang="en-US" dirty="0"/>
              <a:t> </a:t>
            </a:r>
            <a:endParaRPr lang="en-US" dirty="0" smtClean="0"/>
          </a:p>
          <a:p>
            <a:r>
              <a:rPr lang="en-US" dirty="0" smtClean="0"/>
              <a:t>My </a:t>
            </a:r>
            <a:r>
              <a:rPr lang="en-US" dirty="0" smtClean="0"/>
              <a:t>wiki, mostly radio and hacking stuff – </a:t>
            </a:r>
            <a:r>
              <a:rPr lang="en-US" dirty="0" smtClean="0">
                <a:hlinkClick r:id="rId7"/>
              </a:rPr>
              <a:t>http://wiki.w9cr.net/</a:t>
            </a:r>
            <a:r>
              <a:rPr lang="en-US" dirty="0" smtClean="0"/>
              <a:t> </a:t>
            </a:r>
          </a:p>
          <a:p>
            <a:endParaRPr lang="en-US" dirty="0" smtClean="0"/>
          </a:p>
          <a:p>
            <a:endParaRPr lang="en-US" dirty="0"/>
          </a:p>
        </p:txBody>
      </p:sp>
    </p:spTree>
    <p:extLst>
      <p:ext uri="{BB962C8B-B14F-4D97-AF65-F5344CB8AC3E}">
        <p14:creationId xmlns:p14="http://schemas.microsoft.com/office/powerpoint/2010/main" val="31111890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d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0"/>
            <a:ext cx="9258300" cy="5143500"/>
          </a:xfrm>
          <a:prstGeom prst="rect">
            <a:avLst/>
          </a:prstGeom>
        </p:spPr>
      </p:pic>
      <p:sp>
        <p:nvSpPr>
          <p:cNvPr id="4" name="TextBox 3"/>
          <p:cNvSpPr txBox="1"/>
          <p:nvPr/>
        </p:nvSpPr>
        <p:spPr>
          <a:xfrm>
            <a:off x="89157" y="296407"/>
            <a:ext cx="4085987" cy="707886"/>
          </a:xfrm>
          <a:prstGeom prst="rect">
            <a:avLst/>
          </a:prstGeom>
          <a:noFill/>
        </p:spPr>
        <p:txBody>
          <a:bodyPr wrap="square" rtlCol="0">
            <a:spAutoFit/>
          </a:bodyPr>
          <a:lstStyle/>
          <a:p>
            <a:r>
              <a:rPr lang="en-US" sz="4000" b="1" dirty="0" smtClean="0">
                <a:solidFill>
                  <a:schemeClr val="bg1"/>
                </a:solidFill>
              </a:rPr>
              <a:t>THANK YOU</a:t>
            </a:r>
            <a:endParaRPr lang="en-US" sz="4000" b="1" dirty="0">
              <a:solidFill>
                <a:schemeClr val="bg1"/>
              </a:solidFill>
            </a:endParaRPr>
          </a:p>
        </p:txBody>
      </p:sp>
    </p:spTree>
    <p:extLst>
      <p:ext uri="{BB962C8B-B14F-4D97-AF65-F5344CB8AC3E}">
        <p14:creationId xmlns:p14="http://schemas.microsoft.com/office/powerpoint/2010/main" val="32907815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5669093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UBNT NANOSTATION M3 9CM BAND </a:t>
            </a:r>
            <a:endParaRPr lang="en-US" dirty="0"/>
          </a:p>
        </p:txBody>
      </p:sp>
      <p:pic>
        <p:nvPicPr>
          <p:cNvPr id="3" name="Picture 2" descr="0911142105c.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8290" y="254000"/>
            <a:ext cx="2624614" cy="4665980"/>
          </a:xfrm>
          <a:prstGeom prst="rect">
            <a:avLst/>
          </a:prstGeom>
        </p:spPr>
      </p:pic>
      <p:pic>
        <p:nvPicPr>
          <p:cNvPr id="4" name="Picture 3" descr="091114204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428" y="769700"/>
            <a:ext cx="4598572" cy="1554480"/>
          </a:xfrm>
          <a:prstGeom prst="rect">
            <a:avLst/>
          </a:prstGeom>
        </p:spPr>
      </p:pic>
      <p:pic>
        <p:nvPicPr>
          <p:cNvPr id="5" name="Picture 4" descr="0911142043b.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6308" y="2397760"/>
            <a:ext cx="5394352" cy="2197100"/>
          </a:xfrm>
          <a:prstGeom prst="rect">
            <a:avLst/>
          </a:prstGeom>
        </p:spPr>
      </p:pic>
    </p:spTree>
    <p:extLst>
      <p:ext uri="{BB962C8B-B14F-4D97-AF65-F5344CB8AC3E}">
        <p14:creationId xmlns:p14="http://schemas.microsoft.com/office/powerpoint/2010/main" val="26217689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2014133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18160"/>
            <a:ext cx="6502400" cy="2214880"/>
          </a:xfrm>
          <a:prstGeom prst="rect">
            <a:avLst/>
          </a:prstGeom>
        </p:spPr>
      </p:pic>
      <p:sp>
        <p:nvSpPr>
          <p:cNvPr id="2" name="Title 1"/>
          <p:cNvSpPr>
            <a:spLocks noGrp="1"/>
          </p:cNvSpPr>
          <p:nvPr>
            <p:ph type="title"/>
          </p:nvPr>
        </p:nvSpPr>
        <p:spPr/>
        <p:txBody>
          <a:bodyPr/>
          <a:lstStyle/>
          <a:p>
            <a:r>
              <a:rPr lang="en-US" dirty="0" smtClean="0"/>
              <a:t>UBNT XR3 9CM CARDS – MIKROTIK ROUTER HOST</a:t>
            </a:r>
            <a:endParaRPr lang="en-US" dirty="0"/>
          </a:p>
        </p:txBody>
      </p:sp>
      <p:pic>
        <p:nvPicPr>
          <p:cNvPr id="3" name="Picture 2" descr="XR3 - 6dBm.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05618"/>
            <a:ext cx="3423920" cy="2526122"/>
          </a:xfrm>
          <a:prstGeom prst="rect">
            <a:avLst/>
          </a:prstGeom>
        </p:spPr>
      </p:pic>
      <p:pic>
        <p:nvPicPr>
          <p:cNvPr id="5" name="Picture 4" descr="042014141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79685" y="1534160"/>
            <a:ext cx="2893219" cy="3403600"/>
          </a:xfrm>
          <a:prstGeom prst="rect">
            <a:avLst/>
          </a:prstGeom>
        </p:spPr>
      </p:pic>
    </p:spTree>
    <p:extLst>
      <p:ext uri="{BB962C8B-B14F-4D97-AF65-F5344CB8AC3E}">
        <p14:creationId xmlns:p14="http://schemas.microsoft.com/office/powerpoint/2010/main" val="19374425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224.28 W9CR REPEATER</a:t>
            </a:r>
            <a:br>
              <a:rPr lang="en-US" dirty="0" smtClean="0"/>
            </a:br>
            <a:r>
              <a:rPr lang="en-US" b="0" dirty="0" smtClean="0"/>
              <a:t>ALLSTAR IP RTCM INTERFACE</a:t>
            </a:r>
            <a:endParaRPr lang="en-US" b="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3216"/>
            <a:ext cx="5681479" cy="2957994"/>
          </a:xfrm>
          <a:prstGeom prst="rect">
            <a:avLst/>
          </a:prstGeom>
        </p:spPr>
      </p:pic>
      <p:pic>
        <p:nvPicPr>
          <p:cNvPr id="5" name="Picture 4" descr="IMG_1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172" y="54810"/>
            <a:ext cx="4732385" cy="4732385"/>
          </a:xfrm>
          <a:prstGeom prst="rect">
            <a:avLst/>
          </a:prstGeom>
        </p:spPr>
      </p:pic>
    </p:spTree>
    <p:extLst>
      <p:ext uri="{BB962C8B-B14F-4D97-AF65-F5344CB8AC3E}">
        <p14:creationId xmlns:p14="http://schemas.microsoft.com/office/powerpoint/2010/main" val="31477248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HAMWAN?</a:t>
            </a:r>
            <a:br>
              <a:rPr lang="en-US" dirty="0" smtClean="0"/>
            </a:br>
            <a:r>
              <a:rPr lang="en-US" sz="1600" b="0" dirty="0" smtClean="0"/>
              <a:t>CORE CONCEPTS</a:t>
            </a:r>
            <a:endParaRPr lang="en-US" dirty="0"/>
          </a:p>
        </p:txBody>
      </p:sp>
      <p:sp>
        <p:nvSpPr>
          <p:cNvPr id="3" name="Content Placeholder 2"/>
          <p:cNvSpPr>
            <a:spLocks noGrp="1"/>
          </p:cNvSpPr>
          <p:nvPr>
            <p:ph idx="1"/>
          </p:nvPr>
        </p:nvSpPr>
        <p:spPr>
          <a:xfrm>
            <a:off x="192942" y="1441813"/>
            <a:ext cx="8686068" cy="3394472"/>
          </a:xfrm>
        </p:spPr>
        <p:txBody>
          <a:bodyPr/>
          <a:lstStyle/>
          <a:p>
            <a:r>
              <a:rPr lang="en-US" dirty="0" smtClean="0"/>
              <a:t>HamWAN is a linked network of cell sites</a:t>
            </a:r>
          </a:p>
          <a:p>
            <a:pPr lvl="1"/>
            <a:r>
              <a:rPr lang="en-US" dirty="0" smtClean="0"/>
              <a:t>Sites have access radios for users and backbone radios to move data to other sites</a:t>
            </a:r>
          </a:p>
          <a:p>
            <a:pPr lvl="2"/>
            <a:r>
              <a:rPr lang="en-US" dirty="0" smtClean="0"/>
              <a:t>Eliminates contention between access and backbone, a major problem in Broadband-</a:t>
            </a:r>
            <a:r>
              <a:rPr lang="en-US" dirty="0" err="1" smtClean="0"/>
              <a:t>Hamnet</a:t>
            </a:r>
            <a:r>
              <a:rPr lang="en-US" dirty="0" smtClean="0"/>
              <a:t> </a:t>
            </a:r>
          </a:p>
          <a:p>
            <a:pPr lvl="2"/>
            <a:r>
              <a:rPr lang="en-US" dirty="0" smtClean="0"/>
              <a:t>All sites are routed allowing a secure and stable network with deterministic performance</a:t>
            </a:r>
          </a:p>
          <a:p>
            <a:r>
              <a:rPr lang="en-US" dirty="0" smtClean="0"/>
              <a:t>HamWAN over the air clients must be </a:t>
            </a:r>
            <a:r>
              <a:rPr lang="en-US" dirty="0" err="1" smtClean="0"/>
              <a:t>Mikrotik</a:t>
            </a:r>
            <a:r>
              <a:rPr lang="en-US" dirty="0" smtClean="0"/>
              <a:t> NV2 protocol</a:t>
            </a:r>
          </a:p>
          <a:p>
            <a:pPr lvl="2"/>
            <a:r>
              <a:rPr lang="en-US" dirty="0" smtClean="0"/>
              <a:t>A </a:t>
            </a:r>
            <a:r>
              <a:rPr lang="en-US" dirty="0"/>
              <a:t>single </a:t>
            </a:r>
            <a:r>
              <a:rPr lang="en-US" dirty="0" smtClean="0"/>
              <a:t>proprietary standard, but a necessary evil.  All run at 5.9 GHz in the exclusive part 97 space</a:t>
            </a:r>
          </a:p>
          <a:p>
            <a:pPr lvl="2"/>
            <a:r>
              <a:rPr lang="en-US" dirty="0" smtClean="0"/>
              <a:t>Clients are intended to be nomadic, you can move a client radio from one site to another with out a reconfiguration.</a:t>
            </a:r>
          </a:p>
          <a:p>
            <a:r>
              <a:rPr lang="en-US" dirty="0" smtClean="0"/>
              <a:t>HamWAN must be connected to the internet</a:t>
            </a:r>
          </a:p>
          <a:p>
            <a:pPr lvl="2"/>
            <a:r>
              <a:rPr lang="en-US" dirty="0" smtClean="0"/>
              <a:t>Does not need to use </a:t>
            </a:r>
            <a:r>
              <a:rPr lang="en-US" dirty="0" err="1" smtClean="0"/>
              <a:t>AMPERNET</a:t>
            </a:r>
            <a:r>
              <a:rPr lang="en-US" dirty="0" smtClean="0"/>
              <a:t> IP space, however it’s free and a great resource</a:t>
            </a:r>
            <a:r>
              <a:rPr lang="en-US" dirty="0" smtClean="0"/>
              <a:t>.</a:t>
            </a:r>
          </a:p>
          <a:p>
            <a:pPr lvl="2"/>
            <a:r>
              <a:rPr lang="en-US" dirty="0" smtClean="0"/>
              <a:t>IPv6 is encouraged and deployed in Tampa Bay HamWAN</a:t>
            </a:r>
            <a:endParaRPr lang="en-US" dirty="0" smtClean="0"/>
          </a:p>
          <a:p>
            <a:pPr lvl="2"/>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4056893" y="-45680"/>
            <a:ext cx="4816011" cy="1495204"/>
          </a:xfrm>
          <a:prstGeom prst="rect">
            <a:avLst/>
          </a:prstGeom>
        </p:spPr>
      </p:pic>
    </p:spTree>
    <p:extLst>
      <p:ext uri="{BB962C8B-B14F-4D97-AF65-F5344CB8AC3E}">
        <p14:creationId xmlns:p14="http://schemas.microsoft.com/office/powerpoint/2010/main" val="2751155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TAMPA SITE</a:t>
            </a:r>
            <a:br>
              <a:rPr lang="en-US" dirty="0" smtClean="0"/>
            </a:br>
            <a:r>
              <a:rPr lang="en-US" b="0" dirty="0" smtClean="0"/>
              <a:t>SECTORS AT 500’</a:t>
            </a:r>
            <a:endParaRPr lang="en-US" dirty="0"/>
          </a:p>
        </p:txBody>
      </p:sp>
      <p:pic>
        <p:nvPicPr>
          <p:cNvPr id="5" name="Picture 4" descr="IMG_13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024" y="-1"/>
            <a:ext cx="3857625" cy="5143500"/>
          </a:xfrm>
          <a:prstGeom prst="rect">
            <a:avLst/>
          </a:prstGeom>
        </p:spPr>
      </p:pic>
      <p:pic>
        <p:nvPicPr>
          <p:cNvPr id="6" name="Picture 5" descr="IMG_1316.jpg"/>
          <p:cNvPicPr>
            <a:picLocks noChangeAspect="1"/>
          </p:cNvPicPr>
          <p:nvPr/>
        </p:nvPicPr>
        <p:blipFill rotWithShape="1">
          <a:blip r:embed="rId3">
            <a:extLst>
              <a:ext uri="{28A0092B-C50C-407E-A947-70E740481C1C}">
                <a14:useLocalDpi xmlns:a14="http://schemas.microsoft.com/office/drawing/2010/main" val="0"/>
              </a:ext>
            </a:extLst>
          </a:blip>
          <a:srcRect l="22133"/>
          <a:stretch/>
        </p:blipFill>
        <p:spPr>
          <a:xfrm>
            <a:off x="6030517" y="0"/>
            <a:ext cx="3003837" cy="5143500"/>
          </a:xfrm>
          <a:prstGeom prst="rect">
            <a:avLst/>
          </a:prstGeom>
        </p:spPr>
      </p:pic>
      <p:pic>
        <p:nvPicPr>
          <p:cNvPr id="7" name="Picture 6" descr="IMG_12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09" y="1132850"/>
            <a:ext cx="3722723" cy="3722723"/>
          </a:xfrm>
          <a:prstGeom prst="rect">
            <a:avLst/>
          </a:prstGeom>
        </p:spPr>
      </p:pic>
    </p:spTree>
    <p:extLst>
      <p:ext uri="{BB962C8B-B14F-4D97-AF65-F5344CB8AC3E}">
        <p14:creationId xmlns:p14="http://schemas.microsoft.com/office/powerpoint/2010/main" val="34739376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071015115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339143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0710151158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846566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033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4"/>
            <a:ext cx="9144000" cy="5138928"/>
          </a:xfrm>
          <a:prstGeom prst="rect">
            <a:avLst/>
          </a:prstGeom>
        </p:spPr>
      </p:pic>
    </p:spTree>
    <p:extLst>
      <p:ext uri="{BB962C8B-B14F-4D97-AF65-F5344CB8AC3E}">
        <p14:creationId xmlns:p14="http://schemas.microsoft.com/office/powerpoint/2010/main" val="21950237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033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
            <a:ext cx="9144000" cy="5138928"/>
          </a:xfrm>
          <a:prstGeom prst="rect">
            <a:avLst/>
          </a:prstGeom>
        </p:spPr>
      </p:pic>
    </p:spTree>
    <p:extLst>
      <p:ext uri="{BB962C8B-B14F-4D97-AF65-F5344CB8AC3E}">
        <p14:creationId xmlns:p14="http://schemas.microsoft.com/office/powerpoint/2010/main" val="18027495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PATHLOSS 5.0 PROFILE</a:t>
            </a:r>
            <a:endParaRPr lang="en-US" dirty="0"/>
          </a:p>
        </p:txBody>
      </p:sp>
      <p:pic>
        <p:nvPicPr>
          <p:cNvPr id="4" name="Picture 3" descr="Screen Shot 2014-10-19 at 2.50.0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9680" y="514301"/>
            <a:ext cx="6502400" cy="4500121"/>
          </a:xfrm>
          <a:prstGeom prst="rect">
            <a:avLst/>
          </a:prstGeom>
        </p:spPr>
      </p:pic>
    </p:spTree>
    <p:extLst>
      <p:ext uri="{BB962C8B-B14F-4D97-AF65-F5344CB8AC3E}">
        <p14:creationId xmlns:p14="http://schemas.microsoft.com/office/powerpoint/2010/main" val="2572592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a:t>
            </a:r>
            <a:endParaRPr lang="en-US" dirty="0"/>
          </a:p>
        </p:txBody>
      </p:sp>
      <p:pic>
        <p:nvPicPr>
          <p:cNvPr id="3" name="Picture 2"/>
          <p:cNvPicPr>
            <a:picLocks noChangeAspect="1"/>
          </p:cNvPicPr>
          <p:nvPr/>
        </p:nvPicPr>
        <p:blipFill>
          <a:blip r:embed="rId2"/>
          <a:stretch>
            <a:fillRect/>
          </a:stretch>
        </p:blipFill>
        <p:spPr>
          <a:xfrm>
            <a:off x="3050706" y="0"/>
            <a:ext cx="6093294" cy="5143500"/>
          </a:xfrm>
          <a:prstGeom prst="rect">
            <a:avLst/>
          </a:prstGeom>
        </p:spPr>
      </p:pic>
      <p:pic>
        <p:nvPicPr>
          <p:cNvPr id="4" name="Picture 3" descr="IMG_0856.JPG"/>
          <p:cNvPicPr>
            <a:picLocks noChangeAspect="1"/>
          </p:cNvPicPr>
          <p:nvPr/>
        </p:nvPicPr>
        <p:blipFill rotWithShape="1">
          <a:blip r:embed="rId3">
            <a:extLst>
              <a:ext uri="{28A0092B-C50C-407E-A947-70E740481C1C}">
                <a14:useLocalDpi xmlns:a14="http://schemas.microsoft.com/office/drawing/2010/main" val="0"/>
              </a:ext>
            </a:extLst>
          </a:blip>
          <a:srcRect l="33455" t="22763" r="36453"/>
          <a:stretch/>
        </p:blipFill>
        <p:spPr>
          <a:xfrm>
            <a:off x="322263" y="783866"/>
            <a:ext cx="2063695" cy="3972662"/>
          </a:xfrm>
          <a:prstGeom prst="rect">
            <a:avLst/>
          </a:prstGeom>
        </p:spPr>
      </p:pic>
    </p:spTree>
    <p:extLst>
      <p:ext uri="{BB962C8B-B14F-4D97-AF65-F5344CB8AC3E}">
        <p14:creationId xmlns:p14="http://schemas.microsoft.com/office/powerpoint/2010/main" val="26384988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a:t>
            </a:r>
            <a:endParaRPr lang="en-US" dirty="0"/>
          </a:p>
        </p:txBody>
      </p:sp>
      <p:pic>
        <p:nvPicPr>
          <p:cNvPr id="3" name="Picture 2" descr="IMG_0858.JPG"/>
          <p:cNvPicPr>
            <a:picLocks noChangeAspect="1"/>
          </p:cNvPicPr>
          <p:nvPr/>
        </p:nvPicPr>
        <p:blipFill rotWithShape="1">
          <a:blip r:embed="rId2">
            <a:extLst>
              <a:ext uri="{28A0092B-C50C-407E-A947-70E740481C1C}">
                <a14:useLocalDpi xmlns:a14="http://schemas.microsoft.com/office/drawing/2010/main" val="0"/>
              </a:ext>
            </a:extLst>
          </a:blip>
          <a:srcRect l="21122" b="11454"/>
          <a:stretch/>
        </p:blipFill>
        <p:spPr>
          <a:xfrm>
            <a:off x="3734554" y="170260"/>
            <a:ext cx="5409446" cy="4554360"/>
          </a:xfrm>
          <a:prstGeom prst="rect">
            <a:avLst/>
          </a:prstGeom>
        </p:spPr>
      </p:pic>
      <p:pic>
        <p:nvPicPr>
          <p:cNvPr id="4" name="Picture 3" descr="IMG_08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0966"/>
            <a:ext cx="5032425" cy="3774319"/>
          </a:xfrm>
          <a:prstGeom prst="rect">
            <a:avLst/>
          </a:prstGeom>
        </p:spPr>
      </p:pic>
    </p:spTree>
    <p:extLst>
      <p:ext uri="{BB962C8B-B14F-4D97-AF65-F5344CB8AC3E}">
        <p14:creationId xmlns:p14="http://schemas.microsoft.com/office/powerpoint/2010/main" val="37948490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a:t>
            </a:r>
            <a:endParaRPr lang="en-US" dirty="0"/>
          </a:p>
        </p:txBody>
      </p:sp>
      <p:pic>
        <p:nvPicPr>
          <p:cNvPr id="3" name="Picture 2" descr="IMG_08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552" y="0"/>
            <a:ext cx="4926448" cy="3694836"/>
          </a:xfrm>
          <a:prstGeom prst="rect">
            <a:avLst/>
          </a:prstGeom>
        </p:spPr>
      </p:pic>
      <p:pic>
        <p:nvPicPr>
          <p:cNvPr id="4" name="Picture 3" descr="IMG_08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96" y="506040"/>
            <a:ext cx="3277167" cy="4369556"/>
          </a:xfrm>
          <a:prstGeom prst="rect">
            <a:avLst/>
          </a:prstGeom>
        </p:spPr>
      </p:pic>
    </p:spTree>
    <p:extLst>
      <p:ext uri="{BB962C8B-B14F-4D97-AF65-F5344CB8AC3E}">
        <p14:creationId xmlns:p14="http://schemas.microsoft.com/office/powerpoint/2010/main" val="20078539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endParaRPr lang="en-US" dirty="0"/>
          </a:p>
        </p:txBody>
      </p:sp>
      <p:sp>
        <p:nvSpPr>
          <p:cNvPr id="3" name="Content Placeholder 2"/>
          <p:cNvSpPr>
            <a:spLocks noGrp="1"/>
          </p:cNvSpPr>
          <p:nvPr>
            <p:ph idx="1"/>
          </p:nvPr>
        </p:nvSpPr>
        <p:spPr>
          <a:xfrm>
            <a:off x="192942" y="573214"/>
            <a:ext cx="8686068" cy="4153602"/>
          </a:xfrm>
        </p:spPr>
        <p:txBody>
          <a:bodyPr/>
          <a:lstStyle/>
          <a:p>
            <a:pPr marL="130662" lvl="1" indent="-130662">
              <a:buFont typeface="Arial" pitchFamily="34" charset="0"/>
              <a:buChar char="•"/>
            </a:pPr>
            <a:r>
              <a:rPr lang="en-US" b="1" dirty="0" smtClean="0"/>
              <a:t>We need a backup </a:t>
            </a:r>
            <a:r>
              <a:rPr lang="en-US" b="1" dirty="0"/>
              <a:t>to commercial </a:t>
            </a:r>
            <a:r>
              <a:rPr lang="en-US" b="1" dirty="0" smtClean="0"/>
              <a:t>Internet services.  </a:t>
            </a:r>
          </a:p>
          <a:p>
            <a:pPr marL="475465" lvl="3" indent="-130662">
              <a:buFont typeface="Arial" pitchFamily="34" charset="0"/>
              <a:buChar char="•"/>
            </a:pPr>
            <a:r>
              <a:rPr lang="en-US" dirty="0" smtClean="0"/>
              <a:t>The system cannot go down due to your cable modem going offline.</a:t>
            </a:r>
          </a:p>
          <a:p>
            <a:r>
              <a:rPr lang="en-US" b="1" dirty="0" smtClean="0"/>
              <a:t>Protect our microwave bands!</a:t>
            </a:r>
          </a:p>
          <a:p>
            <a:pPr lvl="1"/>
            <a:r>
              <a:rPr lang="en-US" dirty="0" smtClean="0"/>
              <a:t>Most of the good microwave bands are shared with Part 15.</a:t>
            </a:r>
          </a:p>
          <a:p>
            <a:pPr lvl="2"/>
            <a:r>
              <a:rPr lang="en-US" dirty="0" smtClean="0"/>
              <a:t>That</a:t>
            </a:r>
            <a:r>
              <a:rPr lang="fr-FR" dirty="0" smtClean="0"/>
              <a:t>’</a:t>
            </a:r>
            <a:r>
              <a:rPr lang="en-US" dirty="0" smtClean="0"/>
              <a:t>s good, as most Part 15 wireless gear can be “tuned” into the Part 97 only parts of the bands.  Cheap radios!</a:t>
            </a:r>
          </a:p>
          <a:p>
            <a:pPr lvl="2"/>
            <a:r>
              <a:rPr lang="en-US" dirty="0" smtClean="0"/>
              <a:t>That’s bad, as everywhere has Part 15 radio, raising the noise floor for us, and making most of the band downright unusable.  If the front end does not have a tight filter this makes the adjacent part 97 only channels harder to use.  Good filters cost money, no cheap radios have them.</a:t>
            </a:r>
          </a:p>
          <a:p>
            <a:pPr lvl="1"/>
            <a:r>
              <a:rPr lang="en-US" sz="1600" dirty="0" smtClean="0"/>
              <a:t>Part 15 operators (WISP’s, MSO’s and your neighbors) have trashed most of the Part 15 bands, and want more space. They are blissfully ignorant of how RF works</a:t>
            </a:r>
            <a:r>
              <a:rPr lang="en-US" dirty="0" smtClean="0"/>
              <a:t>.</a:t>
            </a:r>
          </a:p>
          <a:p>
            <a:pPr lvl="2"/>
            <a:r>
              <a:rPr lang="en-US" b="1" i="1" dirty="0" smtClean="0"/>
              <a:t>“Hey these hams have space!” </a:t>
            </a:r>
            <a:r>
              <a:rPr lang="en-US" dirty="0" smtClean="0"/>
              <a:t>– They now are trying to take the exclusive bands from us.  </a:t>
            </a:r>
          </a:p>
          <a:p>
            <a:pPr lvl="3"/>
            <a:r>
              <a:rPr lang="en-US" dirty="0" smtClean="0"/>
              <a:t>5850-5925 is next, it’s even got </a:t>
            </a:r>
            <a:r>
              <a:rPr lang="en-US" dirty="0"/>
              <a:t>a designator </a:t>
            </a:r>
            <a:r>
              <a:rPr lang="en-US" dirty="0" smtClean="0"/>
              <a:t>“U</a:t>
            </a:r>
            <a:r>
              <a:rPr lang="en-US" dirty="0"/>
              <a:t>-NII-</a:t>
            </a:r>
            <a:r>
              <a:rPr lang="en-US" dirty="0" smtClean="0"/>
              <a:t>4”. </a:t>
            </a:r>
            <a:r>
              <a:rPr lang="en-US" dirty="0"/>
              <a:t>The FCC is eying even 70cm and 23cm for commercial use</a:t>
            </a:r>
            <a:r>
              <a:rPr lang="en-US" dirty="0" smtClean="0"/>
              <a:t>. </a:t>
            </a:r>
          </a:p>
          <a:p>
            <a:pPr lvl="3"/>
            <a:r>
              <a:rPr lang="en-US" dirty="0" smtClean="0"/>
              <a:t>10 GHz – Mimosa </a:t>
            </a:r>
            <a:r>
              <a:rPr lang="en-US" dirty="0"/>
              <a:t>networks </a:t>
            </a:r>
            <a:r>
              <a:rPr lang="en-US" dirty="0" smtClean="0"/>
              <a:t>NPRM</a:t>
            </a:r>
            <a:r>
              <a:rPr lang="en-US" dirty="0"/>
              <a:t>-</a:t>
            </a:r>
            <a:r>
              <a:rPr lang="en-US" dirty="0" smtClean="0"/>
              <a:t>11715.  Backed by the WISPA industry association and a “former” ham. </a:t>
            </a:r>
            <a:r>
              <a:rPr lang="en-US" dirty="0"/>
              <a:t>T</a:t>
            </a:r>
            <a:r>
              <a:rPr lang="en-US" dirty="0" smtClean="0"/>
              <a:t>hey want to take over all but 20 MHz of this band for commercial use at up to +55dBW (yes dBW, 316 kW) EIRP.  I </a:t>
            </a:r>
            <a:r>
              <a:rPr lang="en-US" dirty="0" smtClean="0">
                <a:hlinkClick r:id="rId3"/>
              </a:rPr>
              <a:t>commented</a:t>
            </a:r>
            <a:r>
              <a:rPr lang="en-US" dirty="0" smtClean="0"/>
              <a:t> on this, </a:t>
            </a:r>
            <a:r>
              <a:rPr lang="en-US" b="1" dirty="0" smtClean="0"/>
              <a:t>did you?</a:t>
            </a:r>
          </a:p>
          <a:p>
            <a:pPr lvl="3"/>
            <a:r>
              <a:rPr lang="en-US" dirty="0" smtClean="0"/>
              <a:t>3.3-3.5 GHz is next</a:t>
            </a:r>
            <a:r>
              <a:rPr lang="en-US" dirty="0"/>
              <a:t>;</a:t>
            </a:r>
            <a:r>
              <a:rPr lang="en-US" dirty="0" smtClean="0"/>
              <a:t> there is a small allocation at 3.65-3.70 GHz* for WISP use.  </a:t>
            </a:r>
            <a:r>
              <a:rPr lang="en-US" dirty="0" smtClean="0">
                <a:hlinkClick r:id="rId4"/>
              </a:rPr>
              <a:t>UK hams have lost most of the 23 &amp; 9 cm bands</a:t>
            </a:r>
            <a:endParaRPr lang="en-US" dirty="0" smtClean="0"/>
          </a:p>
          <a:p>
            <a:pPr lvl="3"/>
            <a:endParaRPr lang="en-US" dirty="0" smtClean="0"/>
          </a:p>
        </p:txBody>
      </p:sp>
    </p:spTree>
    <p:extLst>
      <p:ext uri="{BB962C8B-B14F-4D97-AF65-F5344CB8AC3E}">
        <p14:creationId xmlns:p14="http://schemas.microsoft.com/office/powerpoint/2010/main" val="3961068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APPLICATIONS</a:t>
            </a:r>
            <a:endParaRPr lang="en-US" dirty="0"/>
          </a:p>
        </p:txBody>
      </p:sp>
      <p:sp>
        <p:nvSpPr>
          <p:cNvPr id="3" name="Content Placeholder 2"/>
          <p:cNvSpPr>
            <a:spLocks noGrp="1"/>
          </p:cNvSpPr>
          <p:nvPr>
            <p:ph idx="1"/>
          </p:nvPr>
        </p:nvSpPr>
        <p:spPr>
          <a:xfrm>
            <a:off x="192942" y="1021557"/>
            <a:ext cx="4366931" cy="3394472"/>
          </a:xfrm>
        </p:spPr>
        <p:txBody>
          <a:bodyPr/>
          <a:lstStyle/>
          <a:p>
            <a:r>
              <a:rPr lang="en-US" dirty="0"/>
              <a:t>General Internet access for Hams</a:t>
            </a:r>
            <a:r>
              <a:rPr lang="en-US" dirty="0" smtClean="0"/>
              <a:t>*</a:t>
            </a:r>
          </a:p>
          <a:p>
            <a:r>
              <a:rPr lang="en-US" dirty="0" smtClean="0"/>
              <a:t>Examples of some services that can run over IP networks</a:t>
            </a:r>
          </a:p>
          <a:p>
            <a:pPr lvl="1"/>
            <a:r>
              <a:rPr lang="en-US" dirty="0" smtClean="0"/>
              <a:t>Repeater linking</a:t>
            </a:r>
          </a:p>
          <a:p>
            <a:pPr lvl="2"/>
            <a:r>
              <a:rPr lang="en-US" dirty="0" smtClean="0"/>
              <a:t>All work over the Internet, but when your ISP goes down during an emergency, what good is the network?</a:t>
            </a:r>
          </a:p>
          <a:p>
            <a:pPr lvl="2"/>
            <a:r>
              <a:rPr lang="en-US" dirty="0" smtClean="0"/>
              <a:t>Allstar link.  My node is 40821</a:t>
            </a:r>
            <a:r>
              <a:rPr lang="en-US" dirty="0" smtClean="0"/>
              <a:t>.</a:t>
            </a:r>
          </a:p>
          <a:p>
            <a:pPr lvl="2"/>
            <a:r>
              <a:rPr lang="en-US" dirty="0" err="1" smtClean="0"/>
              <a:t>ADSB</a:t>
            </a:r>
            <a:r>
              <a:rPr lang="en-US" dirty="0" smtClean="0"/>
              <a:t> Receiver linking – KJ4SHL has one by </a:t>
            </a:r>
            <a:r>
              <a:rPr lang="en-US" dirty="0" err="1" smtClean="0"/>
              <a:t>TPA</a:t>
            </a:r>
            <a:endParaRPr lang="en-US" dirty="0"/>
          </a:p>
          <a:p>
            <a:pPr lvl="2"/>
            <a:r>
              <a:rPr lang="en-US" dirty="0" smtClean="0"/>
              <a:t>NXDN</a:t>
            </a:r>
            <a:r>
              <a:rPr lang="en-US" dirty="0" smtClean="0"/>
              <a:t>/P25/etc. is all IP based (multicast)</a:t>
            </a:r>
          </a:p>
          <a:p>
            <a:pPr lvl="2"/>
            <a:r>
              <a:rPr lang="en-US" dirty="0" smtClean="0"/>
              <a:t>Wi-Fi based video cameras on site relay back to EOC!</a:t>
            </a:r>
          </a:p>
          <a:p>
            <a:pPr lvl="2"/>
            <a:r>
              <a:rPr lang="en-US" dirty="0" smtClean="0"/>
              <a:t>Remote Radio control/WebSDR scanner/WebCams</a:t>
            </a:r>
          </a:p>
          <a:p>
            <a:pPr lvl="1"/>
            <a:r>
              <a:rPr lang="en-US" dirty="0">
                <a:hlinkClick r:id="rId2"/>
              </a:rPr>
              <a:t>http://www.foto-</a:t>
            </a:r>
            <a:r>
              <a:rPr lang="en-US" dirty="0" smtClean="0">
                <a:hlinkClick r:id="rId2"/>
              </a:rPr>
              <a:t>webcam.eu</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9873" y="1021557"/>
            <a:ext cx="4492470" cy="1960596"/>
          </a:xfrm>
          <a:prstGeom prst="rect">
            <a:avLst/>
          </a:prstGeom>
        </p:spPr>
      </p:pic>
      <p:pic>
        <p:nvPicPr>
          <p:cNvPr id="6" name="Picture 5"/>
          <p:cNvPicPr>
            <a:picLocks noChangeAspect="1"/>
          </p:cNvPicPr>
          <p:nvPr/>
        </p:nvPicPr>
        <p:blipFill>
          <a:blip r:embed="rId4"/>
          <a:stretch>
            <a:fillRect/>
          </a:stretch>
        </p:blipFill>
        <p:spPr>
          <a:xfrm>
            <a:off x="4559873" y="3104177"/>
            <a:ext cx="4492470" cy="1648797"/>
          </a:xfrm>
          <a:prstGeom prst="rect">
            <a:avLst/>
          </a:prstGeom>
        </p:spPr>
      </p:pic>
    </p:spTree>
    <p:extLst>
      <p:ext uri="{BB962C8B-B14F-4D97-AF65-F5344CB8AC3E}">
        <p14:creationId xmlns:p14="http://schemas.microsoft.com/office/powerpoint/2010/main" val="476868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INTRODUCTION TO NETWORKING</a:t>
            </a:r>
            <a:br>
              <a:rPr lang="en-US" dirty="0" smtClean="0"/>
            </a:br>
            <a:r>
              <a:rPr lang="en-US" sz="1600" b="0" dirty="0" smtClean="0"/>
              <a:t>THE INTERNET IN A NUTSHELL </a:t>
            </a:r>
            <a:endParaRPr lang="en-US" sz="1600" b="0" dirty="0"/>
          </a:p>
        </p:txBody>
      </p:sp>
      <p:sp>
        <p:nvSpPr>
          <p:cNvPr id="11" name="Content Placeholder 10"/>
          <p:cNvSpPr>
            <a:spLocks noGrp="1"/>
          </p:cNvSpPr>
          <p:nvPr>
            <p:ph idx="1"/>
          </p:nvPr>
        </p:nvSpPr>
        <p:spPr>
          <a:xfrm>
            <a:off x="192942" y="1021557"/>
            <a:ext cx="8951058" cy="3394472"/>
          </a:xfrm>
        </p:spPr>
        <p:txBody>
          <a:bodyPr/>
          <a:lstStyle/>
          <a:p>
            <a:r>
              <a:rPr lang="en-US" dirty="0" smtClean="0"/>
              <a:t>IP Networking is basis of the Internet </a:t>
            </a:r>
          </a:p>
          <a:p>
            <a:pPr lvl="1"/>
            <a:r>
              <a:rPr lang="en-US" dirty="0" smtClean="0"/>
              <a:t>Many smaller networks interconnected form the Internet</a:t>
            </a:r>
          </a:p>
          <a:p>
            <a:pPr lvl="1"/>
            <a:r>
              <a:rPr lang="en-US" dirty="0" smtClean="0"/>
              <a:t>Anything that works over the Internet can be made to work over any IP network</a:t>
            </a:r>
          </a:p>
          <a:p>
            <a:pPr lvl="1"/>
            <a:r>
              <a:rPr lang="en-US" dirty="0" smtClean="0"/>
              <a:t>Every device on the Internet needs a </a:t>
            </a:r>
            <a:r>
              <a:rPr lang="en-US" u="sng" dirty="0" smtClean="0"/>
              <a:t>unique IP Address </a:t>
            </a:r>
          </a:p>
          <a:p>
            <a:pPr lvl="1"/>
            <a:r>
              <a:rPr lang="en-US" dirty="0" smtClean="0"/>
              <a:t>Amateur radio has 44.0.0.0 to 44.255.255.255 “44/8” (16M IP’s) </a:t>
            </a:r>
          </a:p>
          <a:p>
            <a:pPr lvl="2"/>
            <a:r>
              <a:rPr lang="en-US" dirty="0" smtClean="0"/>
              <a:t>This is managed by a non-profit and known as AMPRNET</a:t>
            </a:r>
          </a:p>
          <a:p>
            <a:pPr lvl="2"/>
            <a:r>
              <a:rPr lang="en-US" dirty="0" smtClean="0"/>
              <a:t>IPv4 Space is hard to get in quantity now ($$$), lucky we have this resource with almost unlimited IP </a:t>
            </a:r>
            <a:r>
              <a:rPr lang="en-US" dirty="0" smtClean="0"/>
              <a:t>resources</a:t>
            </a:r>
          </a:p>
          <a:p>
            <a:pPr lvl="2"/>
            <a:r>
              <a:rPr lang="en-US" dirty="0" smtClean="0"/>
              <a:t>IPv6 is encouraged!</a:t>
            </a:r>
            <a:endParaRPr lang="en-US" dirty="0" smtClean="0"/>
          </a:p>
          <a:p>
            <a:pPr lvl="1"/>
            <a:r>
              <a:rPr lang="en-US" dirty="0" smtClean="0"/>
              <a:t>All networks must know where to find destination IP stations</a:t>
            </a:r>
          </a:p>
          <a:p>
            <a:pPr lvl="2"/>
            <a:r>
              <a:rPr lang="en-US" dirty="0" smtClean="0"/>
              <a:t>This is done via routing protocols, BGP between different networks externally and OSPF </a:t>
            </a:r>
            <a:r>
              <a:rPr lang="en-US" dirty="0" smtClean="0"/>
              <a:t>internally</a:t>
            </a:r>
            <a:endParaRPr lang="en-US" dirty="0" smtClean="0"/>
          </a:p>
        </p:txBody>
      </p:sp>
    </p:spTree>
    <p:extLst>
      <p:ext uri="{BB962C8B-B14F-4D97-AF65-F5344CB8AC3E}">
        <p14:creationId xmlns:p14="http://schemas.microsoft.com/office/powerpoint/2010/main" val="4034409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8" y="170260"/>
            <a:ext cx="8716596" cy="367680"/>
          </a:xfrm>
        </p:spPr>
        <p:txBody>
          <a:bodyPr/>
          <a:lstStyle/>
          <a:p>
            <a:r>
              <a:rPr lang="en-US" dirty="0" smtClean="0"/>
              <a:t>HAMWAN DEPLOYMENTS</a:t>
            </a:r>
            <a:endParaRPr lang="en-US" dirty="0"/>
          </a:p>
        </p:txBody>
      </p:sp>
      <p:sp>
        <p:nvSpPr>
          <p:cNvPr id="3" name="Content Placeholder 2"/>
          <p:cNvSpPr>
            <a:spLocks noGrp="1"/>
          </p:cNvSpPr>
          <p:nvPr>
            <p:ph idx="1"/>
          </p:nvPr>
        </p:nvSpPr>
        <p:spPr>
          <a:xfrm>
            <a:off x="192942" y="1021557"/>
            <a:ext cx="4710906" cy="3394472"/>
          </a:xfrm>
        </p:spPr>
        <p:txBody>
          <a:bodyPr/>
          <a:lstStyle/>
          <a:p>
            <a:r>
              <a:rPr lang="en-US" dirty="0" smtClean="0"/>
              <a:t>Puget Sound Data Ring in Seattle area</a:t>
            </a:r>
          </a:p>
          <a:p>
            <a:pPr lvl="1"/>
            <a:r>
              <a:rPr lang="en-US" dirty="0"/>
              <a:t>H</a:t>
            </a:r>
            <a:r>
              <a:rPr lang="en-US" dirty="0" smtClean="0"/>
              <a:t>as about a dozen sites  </a:t>
            </a:r>
            <a:r>
              <a:rPr lang="en-US" dirty="0" smtClean="0">
                <a:latin typeface="Wingdings"/>
                <a:ea typeface="Wingdings"/>
                <a:cs typeface="Wingdings"/>
                <a:sym typeface="Wingdings"/>
              </a:rPr>
              <a:t></a:t>
            </a:r>
            <a:endParaRPr lang="en-US" dirty="0" smtClean="0"/>
          </a:p>
          <a:p>
            <a:pPr lvl="2"/>
            <a:r>
              <a:rPr lang="en-US" dirty="0" smtClean="0"/>
              <a:t>20 active users, with another 25-30 nodes for other hams registered</a:t>
            </a:r>
          </a:p>
          <a:p>
            <a:pPr lvl="2"/>
            <a:r>
              <a:rPr lang="en-US" b="1" dirty="0" smtClean="0"/>
              <a:t>Certified </a:t>
            </a:r>
          </a:p>
          <a:p>
            <a:pPr lvl="2"/>
            <a:r>
              <a:rPr lang="en-US" dirty="0" smtClean="0"/>
              <a:t>First cross border HamWAN network, a site in Victoria, BC came online a couple months ago.  Over a 80 mile path for backhaul</a:t>
            </a:r>
          </a:p>
          <a:p>
            <a:pPr lvl="2"/>
            <a:r>
              <a:rPr lang="en-US" dirty="0" smtClean="0"/>
              <a:t>Provides linking to a number of repeater sites and an </a:t>
            </a:r>
            <a:r>
              <a:rPr lang="en-US" dirty="0" err="1" smtClean="0"/>
              <a:t>EoC</a:t>
            </a:r>
            <a:endParaRPr lang="en-US" dirty="0" smtClean="0"/>
          </a:p>
          <a:p>
            <a:pPr lvl="2"/>
            <a:r>
              <a:rPr lang="en-US" dirty="0" smtClean="0"/>
              <a:t>All sites are on UPS protected power</a:t>
            </a:r>
          </a:p>
        </p:txBody>
      </p:sp>
      <p:pic>
        <p:nvPicPr>
          <p:cNvPr id="5" name="Picture 4" descr="Screen Shot 2016-05-18 at 9.2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403" y="82224"/>
            <a:ext cx="3612413" cy="4923823"/>
          </a:xfrm>
          <a:prstGeom prst="rect">
            <a:avLst/>
          </a:prstGeom>
        </p:spPr>
      </p:pic>
      <p:pic>
        <p:nvPicPr>
          <p:cNvPr id="6" name="Picture 5"/>
          <p:cNvPicPr>
            <a:picLocks noChangeAspect="1"/>
          </p:cNvPicPr>
          <p:nvPr/>
        </p:nvPicPr>
        <p:blipFill>
          <a:blip r:embed="rId3"/>
          <a:stretch>
            <a:fillRect/>
          </a:stretch>
        </p:blipFill>
        <p:spPr>
          <a:xfrm>
            <a:off x="1319949" y="2095620"/>
            <a:ext cx="1325621" cy="411559"/>
          </a:xfrm>
          <a:prstGeom prst="rect">
            <a:avLst/>
          </a:prstGeom>
        </p:spPr>
      </p:pic>
    </p:spTree>
    <p:extLst>
      <p:ext uri="{BB962C8B-B14F-4D97-AF65-F5344CB8AC3E}">
        <p14:creationId xmlns:p14="http://schemas.microsoft.com/office/powerpoint/2010/main" val="3127117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HAMWAN DEPLOYMENTS</a:t>
            </a:r>
            <a:br>
              <a:rPr lang="en-US" dirty="0" smtClean="0"/>
            </a:br>
            <a:r>
              <a:rPr lang="en-US" sz="1600" b="0" dirty="0" smtClean="0"/>
              <a:t>MEMPHIS METRO</a:t>
            </a:r>
            <a:endParaRPr lang="en-US" sz="1600" dirty="0"/>
          </a:p>
        </p:txBody>
      </p:sp>
      <p:sp>
        <p:nvSpPr>
          <p:cNvPr id="3" name="Content Placeholder 2"/>
          <p:cNvSpPr>
            <a:spLocks noGrp="1"/>
          </p:cNvSpPr>
          <p:nvPr>
            <p:ph idx="1"/>
          </p:nvPr>
        </p:nvSpPr>
        <p:spPr>
          <a:xfrm>
            <a:off x="192942" y="1021556"/>
            <a:ext cx="4686295" cy="3701693"/>
          </a:xfrm>
        </p:spPr>
        <p:txBody>
          <a:bodyPr/>
          <a:lstStyle/>
          <a:p>
            <a:pPr marL="400050" indent="-285750">
              <a:spcBef>
                <a:spcPts val="600"/>
              </a:spcBef>
              <a:spcAft>
                <a:spcPts val="0"/>
              </a:spcAft>
              <a:buSzPct val="100000"/>
            </a:pPr>
            <a:r>
              <a:rPr lang="en" sz="1800" dirty="0"/>
              <a:t>Second certified                 </a:t>
            </a:r>
            <a:r>
              <a:rPr lang="en-US" sz="1800" dirty="0" smtClean="0"/>
              <a:t>   </a:t>
            </a:r>
            <a:r>
              <a:rPr lang="en" sz="1800" dirty="0" smtClean="0"/>
              <a:t>network</a:t>
            </a:r>
            <a:endParaRPr lang="en" sz="1800" dirty="0"/>
          </a:p>
          <a:p>
            <a:pPr marL="666213" lvl="2" indent="-285750">
              <a:spcBef>
                <a:spcPts val="600"/>
              </a:spcBef>
              <a:spcAft>
                <a:spcPts val="0"/>
              </a:spcAft>
              <a:buSzPct val="100000"/>
            </a:pPr>
            <a:r>
              <a:rPr lang="en" sz="1000" dirty="0"/>
              <a:t>Set out to cover the 10 county Memphis Metro region</a:t>
            </a:r>
          </a:p>
          <a:p>
            <a:pPr marL="666213" lvl="2" indent="-285750">
              <a:spcBef>
                <a:spcPts val="600"/>
              </a:spcBef>
              <a:spcAft>
                <a:spcPts val="0"/>
              </a:spcAft>
              <a:buSzPct val="100000"/>
            </a:pPr>
            <a:r>
              <a:rPr lang="en" sz="1000" dirty="0"/>
              <a:t>Partnering with amateur radio clubs, technology and maker groups, and response </a:t>
            </a:r>
            <a:r>
              <a:rPr lang="en" sz="1000" dirty="0" smtClean="0"/>
              <a:t>agencies</a:t>
            </a:r>
            <a:endParaRPr lang="en-US" sz="1800" dirty="0" smtClean="0"/>
          </a:p>
          <a:p>
            <a:pPr marL="400050" indent="-285750">
              <a:spcBef>
                <a:spcPts val="600"/>
              </a:spcBef>
              <a:spcAft>
                <a:spcPts val="0"/>
              </a:spcAft>
              <a:buSzPct val="100000"/>
            </a:pPr>
            <a:r>
              <a:rPr lang="en-US" dirty="0"/>
              <a:t>Cell sites:</a:t>
            </a:r>
          </a:p>
          <a:p>
            <a:pPr marL="666213" lvl="2" indent="-285750">
              <a:spcBef>
                <a:spcPts val="600"/>
              </a:spcBef>
              <a:spcAft>
                <a:spcPts val="0"/>
              </a:spcAft>
              <a:buSzPct val="100000"/>
            </a:pPr>
            <a:r>
              <a:rPr lang="en-US" dirty="0"/>
              <a:t>Midtown (</a:t>
            </a:r>
            <a:r>
              <a:rPr lang="en-US" dirty="0" err="1"/>
              <a:t>SCO</a:t>
            </a:r>
            <a:r>
              <a:rPr lang="en-US" dirty="0"/>
              <a:t>)</a:t>
            </a:r>
          </a:p>
          <a:p>
            <a:pPr marL="666213" lvl="2" indent="-285750">
              <a:spcBef>
                <a:spcPts val="600"/>
              </a:spcBef>
              <a:spcAft>
                <a:spcPts val="0"/>
              </a:spcAft>
              <a:buSzPct val="100000"/>
            </a:pPr>
            <a:r>
              <a:rPr lang="en-US" dirty="0"/>
              <a:t>East </a:t>
            </a:r>
            <a:r>
              <a:rPr lang="en-US" dirty="0" err="1"/>
              <a:t>Mem</a:t>
            </a:r>
            <a:r>
              <a:rPr lang="en-US" dirty="0"/>
              <a:t> (</a:t>
            </a:r>
            <a:r>
              <a:rPr lang="en-US" dirty="0" err="1"/>
              <a:t>HIL</a:t>
            </a:r>
            <a:r>
              <a:rPr lang="en-US" dirty="0"/>
              <a:t>)</a:t>
            </a:r>
          </a:p>
          <a:p>
            <a:pPr marL="666213" lvl="2" indent="-285750">
              <a:spcBef>
                <a:spcPts val="600"/>
              </a:spcBef>
              <a:spcAft>
                <a:spcPts val="0"/>
              </a:spcAft>
              <a:buSzPct val="100000"/>
            </a:pPr>
            <a:r>
              <a:rPr lang="en-US" dirty="0"/>
              <a:t>Methodist  North (</a:t>
            </a:r>
            <a:r>
              <a:rPr lang="en-US" dirty="0" err="1"/>
              <a:t>MNO</a:t>
            </a:r>
            <a:r>
              <a:rPr lang="en-US" dirty="0" smtClean="0"/>
              <a:t>)</a:t>
            </a:r>
            <a:endParaRPr lang="en" dirty="0"/>
          </a:p>
          <a:p>
            <a:pPr marL="400050" indent="-285750">
              <a:spcBef>
                <a:spcPts val="600"/>
              </a:spcBef>
              <a:spcAft>
                <a:spcPts val="0"/>
              </a:spcAft>
              <a:buSzPct val="100000"/>
            </a:pPr>
            <a:r>
              <a:rPr lang="en" sz="1800" dirty="0" smtClean="0"/>
              <a:t>Points </a:t>
            </a:r>
            <a:r>
              <a:rPr lang="en" sz="1800" dirty="0"/>
              <a:t>of presence:</a:t>
            </a:r>
          </a:p>
          <a:p>
            <a:pPr marL="917166" lvl="2" indent="-171450">
              <a:spcBef>
                <a:spcPts val="600"/>
              </a:spcBef>
              <a:spcAft>
                <a:spcPts val="0"/>
              </a:spcAft>
              <a:buSzPct val="100000"/>
            </a:pPr>
            <a:r>
              <a:rPr lang="en" dirty="0" smtClean="0"/>
              <a:t>First </a:t>
            </a:r>
            <a:r>
              <a:rPr lang="en" dirty="0"/>
              <a:t>Tenneessee (FTN)</a:t>
            </a:r>
          </a:p>
          <a:p>
            <a:pPr marL="917166" lvl="2" indent="-171450">
              <a:spcBef>
                <a:spcPts val="600"/>
              </a:spcBef>
              <a:spcAft>
                <a:spcPts val="0"/>
              </a:spcAft>
              <a:buSzPct val="100000"/>
            </a:pPr>
            <a:r>
              <a:rPr lang="en" dirty="0"/>
              <a:t>LeBonheur (LEB)</a:t>
            </a:r>
          </a:p>
          <a:p>
            <a:pPr marL="917166" lvl="2" indent="-171450">
              <a:spcBef>
                <a:spcPts val="600"/>
              </a:spcBef>
              <a:spcAft>
                <a:spcPts val="0"/>
              </a:spcAft>
              <a:buSzPct val="100000"/>
            </a:pPr>
            <a:r>
              <a:rPr lang="en" dirty="0"/>
              <a:t>Millington (MIL)</a:t>
            </a:r>
          </a:p>
          <a:p>
            <a:pPr marL="917166" lvl="2" indent="-171450">
              <a:spcBef>
                <a:spcPts val="600"/>
              </a:spcBef>
              <a:spcAft>
                <a:spcPts val="0"/>
              </a:spcAft>
              <a:buSzPct val="100000"/>
            </a:pPr>
            <a:r>
              <a:rPr lang="en" dirty="0"/>
              <a:t>AutoZone (AZO)</a:t>
            </a:r>
          </a:p>
          <a:p>
            <a:endParaRPr lang="en-US" dirty="0"/>
          </a:p>
        </p:txBody>
      </p:sp>
      <p:pic>
        <p:nvPicPr>
          <p:cNvPr id="5" name="Shape 55"/>
          <p:cNvPicPr preferRelativeResize="0"/>
          <p:nvPr/>
        </p:nvPicPr>
        <p:blipFill rotWithShape="1">
          <a:blip r:embed="rId2">
            <a:alphaModFix/>
          </a:blip>
          <a:srcRect l="14283" r="18499"/>
          <a:stretch/>
        </p:blipFill>
        <p:spPr>
          <a:xfrm>
            <a:off x="4696495" y="0"/>
            <a:ext cx="4447506" cy="5143500"/>
          </a:xfrm>
          <a:prstGeom prst="rect">
            <a:avLst/>
          </a:prstGeom>
          <a:noFill/>
          <a:ln>
            <a:noFill/>
          </a:ln>
        </p:spPr>
      </p:pic>
      <p:pic>
        <p:nvPicPr>
          <p:cNvPr id="6" name="Shape 19"/>
          <p:cNvPicPr preferRelativeResize="0"/>
          <p:nvPr/>
        </p:nvPicPr>
        <p:blipFill>
          <a:blip r:embed="rId3">
            <a:alphaModFix/>
          </a:blip>
          <a:stretch>
            <a:fillRect/>
          </a:stretch>
        </p:blipFill>
        <p:spPr>
          <a:xfrm>
            <a:off x="4879237" y="82223"/>
            <a:ext cx="1761643" cy="77429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2288487" y="878742"/>
            <a:ext cx="1325621" cy="411559"/>
          </a:xfrm>
          <a:prstGeom prst="rect">
            <a:avLst/>
          </a:prstGeom>
        </p:spPr>
      </p:pic>
    </p:spTree>
    <p:extLst>
      <p:ext uri="{BB962C8B-B14F-4D97-AF65-F5344CB8AC3E}">
        <p14:creationId xmlns:p14="http://schemas.microsoft.com/office/powerpoint/2010/main" val="2525635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LU 2011">
  <a:themeElements>
    <a:clrScheme name="ALU_Corporate">
      <a:dk1>
        <a:srgbClr val="000000"/>
      </a:dk1>
      <a:lt1>
        <a:srgbClr val="FFFFFF"/>
      </a:lt1>
      <a:dk2>
        <a:srgbClr val="34B233"/>
      </a:dk2>
      <a:lt2>
        <a:srgbClr val="CF0072"/>
      </a:lt2>
      <a:accent1>
        <a:srgbClr val="34B4E4"/>
      </a:accent1>
      <a:accent2>
        <a:srgbClr val="AA9C8F"/>
      </a:accent2>
      <a:accent3>
        <a:srgbClr val="34B233"/>
      </a:accent3>
      <a:accent4>
        <a:srgbClr val="00549F"/>
      </a:accent4>
      <a:accent5>
        <a:srgbClr val="FFC828"/>
      </a:accent5>
      <a:accent6>
        <a:srgbClr val="A51140"/>
      </a:accent6>
      <a:hlink>
        <a:srgbClr val="00549F"/>
      </a:hlink>
      <a:folHlink>
        <a:srgbClr val="00747A"/>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34B233"/>
        </a:dk2>
        <a:lt2>
          <a:srgbClr val="CF0072"/>
        </a:lt2>
        <a:accent1>
          <a:srgbClr val="34B4E4"/>
        </a:accent1>
        <a:accent2>
          <a:srgbClr val="AA9C8F"/>
        </a:accent2>
        <a:accent3>
          <a:srgbClr val="FFFFFF"/>
        </a:accent3>
        <a:accent4>
          <a:srgbClr val="000000"/>
        </a:accent4>
        <a:accent5>
          <a:srgbClr val="AED6EF"/>
        </a:accent5>
        <a:accent6>
          <a:srgbClr val="9A8D81"/>
        </a:accent6>
        <a:hlink>
          <a:srgbClr val="00549F"/>
        </a:hlink>
        <a:folHlink>
          <a:srgbClr val="FFC82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kia_Pure_PPT_CORP_V2">
  <a:themeElements>
    <a:clrScheme name="Nokia 120515">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Pure">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fontAlgn="auto">
          <a:spcBef>
            <a:spcPts val="0"/>
          </a:spcBef>
          <a:spcAft>
            <a:spcPts val="0"/>
          </a:spcAft>
          <a:defRPr sz="12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72000" tIns="72000" rIns="72000" bIns="72000" rtlCol="0">
        <a:spAutoFit/>
      </a:bodyPr>
      <a:lstStyle>
        <a:defPPr marR="0" algn="l" defTabSz="457200" rtl="0" eaLnBrk="1" fontAlgn="base" latinLnBrk="0" hangingPunct="1">
          <a:lnSpc>
            <a:spcPct val="100000"/>
          </a:lnSpc>
          <a:spcBef>
            <a:spcPts val="0"/>
          </a:spcBef>
          <a:spcAft>
            <a:spcPct val="0"/>
          </a:spcAft>
          <a:buClr>
            <a:srgbClr val="001135"/>
          </a:buClr>
          <a:buSzTx/>
          <a:tabLst/>
          <a:defRPr sz="1400" dirty="0" smtClean="0">
            <a:solidFill>
              <a:schemeClr val="tx2"/>
            </a:solidFill>
            <a:latin typeface="+mn-lt"/>
            <a:ea typeface="Nokia Pure Text" panose="020B0503020202020204" pitchFamily="34" charset="0"/>
            <a:cs typeface="Nokia Pure Headline Light"/>
          </a:defRPr>
        </a:defPPr>
      </a:lstStyle>
    </a:txDef>
  </a:objectDefaults>
  <a:extraClrSchemeLst/>
  <a:extLst>
    <a:ext uri="{05A4C25C-085E-4340-85A3-A5531E510DB2}">
      <thm15:themeFamily xmlns:thm15="http://schemas.microsoft.com/office/thememl/2012/main" xmlns="" name="Nokia_Pure_PPT_CORP_V3.1" id="{655C0B4C-DD58-4366-A06D-BF0A1B81A469}" vid="{6AA74208-B53C-4696-ADC1-7541119D5A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AL_POT_template_MSv2007_WIDE_Open_0811.potx</Template>
  <TotalTime>53992</TotalTime>
  <Words>3741</Words>
  <Application>Microsoft Macintosh PowerPoint</Application>
  <PresentationFormat>On-screen Show (16:9)</PresentationFormat>
  <Paragraphs>373</Paragraphs>
  <Slides>48</Slides>
  <Notes>9</Notes>
  <HiddenSlides>1</HiddenSlides>
  <MMClips>1</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ALU 2011</vt:lpstr>
      <vt:lpstr>Nokia_Pure_PPT_CORP_V2</vt:lpstr>
      <vt:lpstr>HAMWAN PACKET RADIO FOR THE 21ST CENTURY   </vt:lpstr>
      <vt:lpstr>WHO AM I? HOW DID I GET HERE?</vt:lpstr>
      <vt:lpstr>HAMWAN WHAT IS IT?</vt:lpstr>
      <vt:lpstr>WHY HAMWAN? CORE CONCEPTS</vt:lpstr>
      <vt:lpstr>WHY?  </vt:lpstr>
      <vt:lpstr>PRACTICAL APPLICATIONS</vt:lpstr>
      <vt:lpstr>INTRODUCTION TO NETWORKING THE INTERNET IN A NUTSHELL </vt:lpstr>
      <vt:lpstr>HAMWAN DEPLOYMENTS</vt:lpstr>
      <vt:lpstr>HAMWAN DEPLOYMENTS MEMPHIS METRO</vt:lpstr>
      <vt:lpstr>HAMWAN DEPLOYMENTS MEMPHIS METRO</vt:lpstr>
      <vt:lpstr>WHAT OTHER GROUPS ARE DOING EUROPEAN HAMNET</vt:lpstr>
      <vt:lpstr>HAMWAN DEPLOYMENTS TAMPA BAY  </vt:lpstr>
      <vt:lpstr>HAMWAN DEPLOYMENTS St Petersburg </vt:lpstr>
      <vt:lpstr>HAMWAN DEPLOYMENTS St Petersburg </vt:lpstr>
      <vt:lpstr>HAMWAN DEPLOYMENTS St Petersburg - Tampa </vt:lpstr>
      <vt:lpstr>NETWORK ARCHITECTURE ACCESS SITES, BACKBONE AND INTERCONNECT </vt:lpstr>
      <vt:lpstr>NETWORK ARCHITECTURE ACCESS SITES, BACKBONE AND INTERCONNECT </vt:lpstr>
      <vt:lpstr>NETWORK ARCHITECTURE ACCESS SITES, BACKBONE AND INTERCONNECT </vt:lpstr>
      <vt:lpstr>WHAT DOES THIS LOOK LIKE? RADIOS, ROUTERS, ETC.</vt:lpstr>
      <vt:lpstr>BASE STATION</vt:lpstr>
      <vt:lpstr>30 DBI CLIENT MIKROTIK 5.9GHZ </vt:lpstr>
      <vt:lpstr>24 DBI CLIENT MIKROTIK 5.9GHZ </vt:lpstr>
      <vt:lpstr>TYPICAL INSTALL</vt:lpstr>
      <vt:lpstr>MICROWAVE BAND OVERVIEW</vt:lpstr>
      <vt:lpstr>MICROWAVE BAND OVER VIEW CONTINUED</vt:lpstr>
      <vt:lpstr>PROPAGATION AND PATH ANALYSIS WILL IT WORK ALL THE TIME? AT ALL?</vt:lpstr>
      <vt:lpstr>CALCULATING PATHLOSS</vt:lpstr>
      <vt:lpstr>MODULATIONS AND PROTOCOLS QAM VS. CHANNEL SIZE VS. THROUGHPUT VS. SIGNAL RATE VS. AIRTIME</vt:lpstr>
      <vt:lpstr>ROUTERS ROUGHT-ERS NOT ROOT-ERS</vt:lpstr>
      <vt:lpstr>LEGAL ISSUES IT’S MORE FUN TO POINT OUT POTENTIAL PART 97 VIOLATIONS THAN DO SOMETHING!</vt:lpstr>
      <vt:lpstr>INTERNET INTERCONNECT TAMPA ONLY FOR NOW</vt:lpstr>
      <vt:lpstr>IDEAL SITE LOCATIONS HEIGHT IS MIGHT (NOT ALWAYS)</vt:lpstr>
      <vt:lpstr>CONCLUSION WHO’S IN?</vt:lpstr>
      <vt:lpstr>ADDITIONAL RESOURCES</vt:lpstr>
      <vt:lpstr>PowerPoint Presentation</vt:lpstr>
      <vt:lpstr>Backup slides</vt:lpstr>
      <vt:lpstr>UBNT NANOSTATION M3 9CM BAND </vt:lpstr>
      <vt:lpstr>UBNT XR3 9CM CARDS – MIKROTIK ROUTER HOST</vt:lpstr>
      <vt:lpstr>224.28 W9CR REPEATER ALLSTAR IP RTCM INTERFACE</vt:lpstr>
      <vt:lpstr>TAMPA SITE SECTORS AT 500’</vt:lpstr>
      <vt:lpstr> </vt:lpstr>
      <vt:lpstr>PowerPoint Presentation</vt:lpstr>
      <vt:lpstr>PowerPoint Presentation</vt:lpstr>
      <vt:lpstr>PowerPoint Presentation</vt:lpstr>
      <vt:lpstr>PATHLOSS 5.0 PROFILE</vt:lpstr>
      <vt:lpstr>ST PETE</vt:lpstr>
      <vt:lpstr>ST PETE</vt:lpstr>
      <vt:lpstr>ST PETE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Fields</dc:creator>
  <cp:lastModifiedBy>Bryan Fields</cp:lastModifiedBy>
  <cp:revision>148</cp:revision>
  <dcterms:created xsi:type="dcterms:W3CDTF">2014-10-08T21:40:17Z</dcterms:created>
  <dcterms:modified xsi:type="dcterms:W3CDTF">2017-02-25T21:02:42Z</dcterms:modified>
</cp:coreProperties>
</file>